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2"/>
  </p:notesMasterIdLst>
  <p:handoutMasterIdLst>
    <p:handoutMasterId r:id="rId123"/>
  </p:handoutMasterIdLst>
  <p:sldIdLst>
    <p:sldId id="416" r:id="rId2"/>
    <p:sldId id="256" r:id="rId3"/>
    <p:sldId id="259" r:id="rId4"/>
    <p:sldId id="260" r:id="rId5"/>
    <p:sldId id="261" r:id="rId6"/>
    <p:sldId id="364" r:id="rId7"/>
    <p:sldId id="262" r:id="rId8"/>
    <p:sldId id="263" r:id="rId9"/>
    <p:sldId id="264" r:id="rId10"/>
    <p:sldId id="369" r:id="rId11"/>
    <p:sldId id="366" r:id="rId12"/>
    <p:sldId id="365" r:id="rId13"/>
    <p:sldId id="367" r:id="rId14"/>
    <p:sldId id="368" r:id="rId15"/>
    <p:sldId id="370" r:id="rId16"/>
    <p:sldId id="371" r:id="rId17"/>
    <p:sldId id="372" r:id="rId18"/>
    <p:sldId id="373" r:id="rId19"/>
    <p:sldId id="266" r:id="rId20"/>
    <p:sldId id="267" r:id="rId21"/>
    <p:sldId id="378" r:id="rId22"/>
    <p:sldId id="268" r:id="rId23"/>
    <p:sldId id="269" r:id="rId24"/>
    <p:sldId id="270" r:id="rId25"/>
    <p:sldId id="271" r:id="rId26"/>
    <p:sldId id="272" r:id="rId27"/>
    <p:sldId id="392" r:id="rId28"/>
    <p:sldId id="429" r:id="rId29"/>
    <p:sldId id="430" r:id="rId30"/>
    <p:sldId id="393" r:id="rId31"/>
    <p:sldId id="394" r:id="rId32"/>
    <p:sldId id="431" r:id="rId33"/>
    <p:sldId id="276" r:id="rId34"/>
    <p:sldId id="277" r:id="rId35"/>
    <p:sldId id="403" r:id="rId36"/>
    <p:sldId id="404" r:id="rId37"/>
    <p:sldId id="405" r:id="rId38"/>
    <p:sldId id="406" r:id="rId39"/>
    <p:sldId id="407" r:id="rId40"/>
    <p:sldId id="408" r:id="rId41"/>
    <p:sldId id="409" r:id="rId42"/>
    <p:sldId id="410" r:id="rId43"/>
    <p:sldId id="278" r:id="rId44"/>
    <p:sldId id="279" r:id="rId45"/>
    <p:sldId id="280" r:id="rId46"/>
    <p:sldId id="281" r:id="rId47"/>
    <p:sldId id="282" r:id="rId48"/>
    <p:sldId id="283" r:id="rId49"/>
    <p:sldId id="284" r:id="rId50"/>
    <p:sldId id="285" r:id="rId51"/>
    <p:sldId id="286" r:id="rId52"/>
    <p:sldId id="287" r:id="rId53"/>
    <p:sldId id="411" r:id="rId54"/>
    <p:sldId id="288" r:id="rId55"/>
    <p:sldId id="289" r:id="rId56"/>
    <p:sldId id="290" r:id="rId57"/>
    <p:sldId id="291" r:id="rId58"/>
    <p:sldId id="292" r:id="rId59"/>
    <p:sldId id="293" r:id="rId60"/>
    <p:sldId id="294" r:id="rId61"/>
    <p:sldId id="412" r:id="rId62"/>
    <p:sldId id="413" r:id="rId63"/>
    <p:sldId id="296" r:id="rId64"/>
    <p:sldId id="297"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5" r:id="rId119"/>
    <p:sldId id="358" r:id="rId120"/>
    <p:sldId id="417" r:id="rId121"/>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2" autoAdjust="0"/>
    <p:restoredTop sz="89698" autoAdjust="0"/>
  </p:normalViewPr>
  <p:slideViewPr>
    <p:cSldViewPr snapToGrid="0">
      <p:cViewPr varScale="1">
        <p:scale>
          <a:sx n="62" d="100"/>
          <a:sy n="62" d="100"/>
        </p:scale>
        <p:origin x="1794" y="42"/>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30/06/2019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30/06/2019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id/ec2/"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aws.amazon.com/dedicated-instanc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id/iam/"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aws.amazon.com/id/directoryservice/" TargetMode="External"/><Relationship Id="rId4" Type="http://schemas.openxmlformats.org/officeDocument/2006/relationships/hyperlink" Target="https://aws.amazon.com/id/mf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ws.amazon.com/containers/"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aws.amazon.com/kubernetes/" TargetMode="External"/><Relationship Id="rId5" Type="http://schemas.openxmlformats.org/officeDocument/2006/relationships/hyperlink" Target="https://aws.amazon.com/fargate/" TargetMode="External"/><Relationship Id="rId4" Type="http://schemas.openxmlformats.org/officeDocument/2006/relationships/hyperlink" Target="https://aws.amazon.com/docker/"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a:t>
            </a:fld>
            <a:endParaRPr lang="id-ID"/>
          </a:p>
        </p:txBody>
      </p:sp>
    </p:spTree>
    <p:extLst>
      <p:ext uri="{BB962C8B-B14F-4D97-AF65-F5344CB8AC3E}">
        <p14:creationId xmlns:p14="http://schemas.microsoft.com/office/powerpoint/2010/main" val="3730640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Setiap Wilayah terdiri dari beberapa lokasi terisolasi yang dikenal sebagai Availability Zones (AZ) dan masing-masing Availability Zones berjalan dengan infrastruktur tersendiri yang terpisah secara fisik dan dirancang untuk sangat andal.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19</a:t>
            </a:fld>
            <a:endParaRPr lang="id-ID"/>
          </a:p>
        </p:txBody>
      </p:sp>
    </p:spTree>
    <p:extLst>
      <p:ext uri="{BB962C8B-B14F-4D97-AF65-F5344CB8AC3E}">
        <p14:creationId xmlns:p14="http://schemas.microsoft.com/office/powerpoint/2010/main" val="186240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id-ID" dirty="0" smtClean="0"/>
              <a:t>Setiap AZ secara fisik terisolasi satu sama lain sehingga bencana yang tidak biasa seperti kebakaran, gempa bumi hanya akan mempengaruhi satu AZ</a:t>
            </a:r>
          </a:p>
          <a:p>
            <a:pPr marL="171450" indent="-171450">
              <a:buFontTx/>
              <a:buChar char="-"/>
            </a:pPr>
            <a:r>
              <a:rPr lang="id-ID" dirty="0" smtClean="0"/>
              <a:t>AZ secara geografis terpisah satu sama lain, dalam wilayah yang sama, dan bertindak sebagai zona kegagalan independen.</a:t>
            </a:r>
          </a:p>
          <a:p>
            <a:pPr marL="171450" indent="-171450">
              <a:buFontTx/>
              <a:buChar char="-"/>
            </a:pPr>
            <a:r>
              <a:rPr lang="id-ID" dirty="0" smtClean="0"/>
              <a:t>AZ di suatu wilayah terhubung dengan tautan pribadi latensi rendah dan tidak melalui internet publik</a:t>
            </a:r>
          </a:p>
          <a:p>
            <a:pPr marL="171450" indent="-171450">
              <a:buFontTx/>
              <a:buChar char="-"/>
            </a:pPr>
            <a:r>
              <a:rPr lang="id-ID" dirty="0" smtClean="0"/>
              <a:t>Multi-AZ, distribusi sumber daya di beberapa Zona Ketersediaan, fitur dapat digunakan untuk mendistribusikan contoh di beberapa AZ untuk menyediakan Ketersediaan Tinggi</a:t>
            </a:r>
          </a:p>
          <a:p>
            <a:pPr marL="171450" indent="-171450">
              <a:buFontTx/>
              <a:buChar char="-"/>
            </a:pPr>
            <a:r>
              <a:rPr lang="id-ID" dirty="0" smtClean="0"/>
              <a:t>AWS memastikan bahwa sumber daya didistribusikan di seluruh Zona Ketersediaan untuk suatu wilayah dengan memetakan Zona Ketersediaan secara independen ke pengidentifikasi untuk setiap akun.</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20</a:t>
            </a:fld>
            <a:endParaRPr lang="id-ID"/>
          </a:p>
        </p:txBody>
      </p:sp>
    </p:spTree>
    <p:extLst>
      <p:ext uri="{BB962C8B-B14F-4D97-AF65-F5344CB8AC3E}">
        <p14:creationId xmlns:p14="http://schemas.microsoft.com/office/powerpoint/2010/main" val="3093879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aseline="0" dirty="0" smtClean="0"/>
              <a:t>AWS memiliki region table yang berisi wilayah wilayah mana saja di seluruh dunia ini yang tersedia pelayanannya. Kita dapat menggunakan layanannya baik dari wilayah amerika, eropa, timur tengah, afrika bahkan hingga ke asia pasifik. Dalam tabel tersebut berisi lokasi dan layanan yang ditawarkan.</a:t>
            </a:r>
            <a:endParaRPr lang="id-ID"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21</a:t>
            </a:fld>
            <a:endParaRPr lang="id-ID"/>
          </a:p>
        </p:txBody>
      </p:sp>
    </p:spTree>
    <p:extLst>
      <p:ext uri="{BB962C8B-B14F-4D97-AF65-F5344CB8AC3E}">
        <p14:creationId xmlns:p14="http://schemas.microsoft.com/office/powerpoint/2010/main" val="324981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200" b="1" kern="1200" dirty="0" smtClean="0">
                <a:solidFill>
                  <a:schemeClr val="tx1"/>
                </a:solidFill>
                <a:effectLst/>
                <a:latin typeface="+mn-lt"/>
                <a:ea typeface="+mn-ea"/>
                <a:cs typeface="+mn-cs"/>
              </a:rPr>
              <a:t>Lambda @ Edge </a:t>
            </a:r>
          </a:p>
          <a:p>
            <a:r>
              <a:rPr lang="id-ID" sz="1200" kern="1200" dirty="0" smtClean="0">
                <a:solidFill>
                  <a:schemeClr val="tx1"/>
                </a:solidFill>
                <a:effectLst/>
                <a:latin typeface="+mn-lt"/>
                <a:ea typeface="+mn-ea"/>
                <a:cs typeface="+mn-cs"/>
              </a:rPr>
              <a:t>Lambda @ Edge adalah fitur Amazon CloudFront yang memungkinkan Kita menjalankan kode lebih dekat dengan pengguna aplikasi Kita, yang meningkatkan kinerja dan mengurangi latensi. Dengan Lambda @ Edge, Kita tidak perlu menyediakan atau mengelola infrastruktur di banyak lokasi di seluruh dunia. Kita hanya membayar untuk waktu komputasi yang Kita konsumsi - tidak ada biaya ketika kode Kita tidak berjalan.</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Dengan Lambda @ Edge, Kita dapat memperkaya aplikasi web Kita dengan membuatnya didistribusikan secara global dan meningkatkan kinerjanya - semuanya dengan nol administrasi server. Lambda @ Edge menjalankan kode Kita sebagai respons terhadap peristiwa yang dihasilkan oleh jaringan pengiriman konten Amazon CloudFront (CDN). Cukup unggah kode Kita ke AWS Lambda, yang menangani semua yang diperlukan untuk menjalankan dan skala kode Kita dengan ketersediaan tinggi di lokasi AWS yang terdekat dengan pengguna akhir Kita.</a:t>
            </a:r>
          </a:p>
          <a:p>
            <a:endParaRPr lang="id-ID"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Amazon </a:t>
            </a:r>
            <a:r>
              <a:rPr lang="en-US" sz="1200" b="1" dirty="0" err="1" smtClean="0"/>
              <a:t>CloudFront</a:t>
            </a:r>
            <a:endParaRPr lang="en-US" sz="1200" b="1" dirty="0" smtClean="0"/>
          </a:p>
          <a:p>
            <a:pPr marL="171450" indent="-171450">
              <a:buFontTx/>
              <a:buChar char="-"/>
            </a:pPr>
            <a:r>
              <a:rPr lang="id-ID" dirty="0" smtClean="0"/>
              <a:t>Dengan Amazon CloudFront, kita dapat mengirim konten, API, atau aplikasi melalui SSL/TLS, dan fitur SSL lanjutan diaktifkan secara otomatis.</a:t>
            </a:r>
          </a:p>
          <a:p>
            <a:pPr marL="171450" indent="-171450">
              <a:buFontTx/>
              <a:buChar char="-"/>
            </a:pPr>
            <a:r>
              <a:rPr lang="sv-SE" dirty="0" smtClean="0"/>
              <a:t>Dengan Amazon CloudFront,</a:t>
            </a:r>
            <a:r>
              <a:rPr lang="id-ID" dirty="0" smtClean="0"/>
              <a:t> kita </a:t>
            </a:r>
            <a:r>
              <a:rPr lang="sv-SE" dirty="0" smtClean="0"/>
              <a:t>dapat membatasi akses ke konten</a:t>
            </a:r>
            <a:r>
              <a:rPr lang="id-ID" baseline="0" dirty="0" smtClean="0"/>
              <a:t> kita</a:t>
            </a:r>
            <a:r>
              <a:rPr lang="sv-SE" dirty="0" smtClean="0"/>
              <a:t> melalui sejumlah kemampuan</a:t>
            </a:r>
            <a:r>
              <a:rPr lang="id-ID" dirty="0" smtClean="0"/>
              <a:t>.</a:t>
            </a:r>
          </a:p>
          <a:p>
            <a:pPr marL="171450" indent="-171450">
              <a:buFontTx/>
              <a:buChar char="-"/>
            </a:pPr>
            <a:endParaRPr lang="id-ID"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Amazon Route 53</a:t>
            </a:r>
          </a:p>
          <a:p>
            <a:r>
              <a:rPr lang="id-ID" sz="1200" kern="1200" dirty="0" smtClean="0">
                <a:solidFill>
                  <a:schemeClr val="tx1"/>
                </a:solidFill>
                <a:effectLst/>
                <a:latin typeface="+mn-lt"/>
                <a:ea typeface="+mn-ea"/>
                <a:cs typeface="+mn-cs"/>
              </a:rPr>
              <a:t>Amazon Route 53 adalah layanan web Domain Name System (DNS) cloud dengan ketersediaan tinggi dan skala luas. Amazon Route 53 dirancang untuk memberikan pengembang dan bisnis cara yang sangat tepercaya dengan biaya hemat untuk merutekan pengguna akhir ke aplikasi internet dengan menerjemahkan nama seperti www.example.com ke alamat IP numerik seperti 192.0.2.1 yang digunakan komputer untuk saling menghubungkan. Amazon Route 53 juga sangat sesuai dengan IPv6.</a:t>
            </a:r>
          </a:p>
          <a:p>
            <a:r>
              <a:rPr lang="id-ID" sz="1200" kern="1200" dirty="0" smtClean="0">
                <a:solidFill>
                  <a:schemeClr val="tx1"/>
                </a:solidFill>
                <a:effectLst/>
                <a:latin typeface="+mn-lt"/>
                <a:ea typeface="+mn-ea"/>
                <a:cs typeface="+mn-cs"/>
              </a:rPr>
              <a:t>Amazon Route 53 menghubungkan permintaan pengguna secara efektif ke infrastruktur yang menjalankan AWS. Kita juga dapat menggunakan Amazon Route 53 untuk mengonfigurasi pemeriksaan kesehatan DNS untuk merutekan lalu lintas ke titik akhir sehat atau untuk memantau secara independen kesehatan dan titik akhir aplikasi Kita. Arus Lalu Lintas Amazon Route 53 mempermudah Kita mengelola traffic secara global melalui beragam jenis perutean, termasuk Latency Based Routing, Geo DNS, Geoproximity, dan Weighted Round Robin – semuanya dapat dikombinasikan dengan DNS Failover untuk mengaktifkan arsitektur yang memiliki toleransi terhadap kesalahan dan latensi rendah. Menggunakan visual sederhana Arus Lalu Lintas Amazon Route 53, Kita dapat mengelola dengan mudah bagaimana pengguna akhir Kita dirutekan ke titik akhir aplikasi – entah dalam satu wilayah AWS atau didistribusikan di seluruh dunia. Amazon Route 53 juga menawarkan Registrasi Nama Domain – Kita dapat membeli dan mengelola nama domain seperti example.com dan Amazon Route 53 akan mengonfigurasi pengaturan DNS secara otomatis untuk domain Kita.</a:t>
            </a:r>
          </a:p>
          <a:p>
            <a:pPr marL="0" indent="0">
              <a:buFontTx/>
              <a:buNone/>
            </a:pPr>
            <a:endParaRPr lang="id-ID"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AWS Shield</a:t>
            </a:r>
          </a:p>
          <a:p>
            <a:pPr marL="171450" indent="-171450">
              <a:buFontTx/>
              <a:buChar char="-"/>
            </a:pPr>
            <a:r>
              <a:rPr lang="id-ID" sz="1200" kern="1200" dirty="0" smtClean="0">
                <a:solidFill>
                  <a:schemeClr val="tx1"/>
                </a:solidFill>
                <a:effectLst/>
                <a:latin typeface="+mn-lt"/>
                <a:ea typeface="+mn-ea"/>
                <a:cs typeface="+mn-cs"/>
              </a:rPr>
              <a:t>AWS Shield adalah layanan perlindungan Distributed Denial of Service (DDoS) terkelola yang menjaga aplikasi yang berjalan di AWS. AWS Shield menyediakan deteksi yang selalu-aktif dan mitigasi inline otomatis yang meminimalkan waktu henti dan latensi aplikasi, jadi tidak perlu melibatkan AWS Support untuk mendapatkan manfaat dari perlindungan DDoS. Ada dua tingkatan AWS Shield – Standard dan Advanced.</a:t>
            </a:r>
          </a:p>
          <a:p>
            <a:pPr marL="171450" indent="-171450">
              <a:buFontTx/>
              <a:buChar char="-"/>
            </a:pPr>
            <a:r>
              <a:rPr lang="id-ID" sz="1200" kern="1200" dirty="0" smtClean="0">
                <a:solidFill>
                  <a:schemeClr val="tx1"/>
                </a:solidFill>
                <a:effectLst/>
                <a:latin typeface="+mn-lt"/>
                <a:ea typeface="+mn-ea"/>
                <a:cs typeface="+mn-cs"/>
              </a:rPr>
              <a:t>Semua pelanggan AWS mendapatkan keuntungan dari prediksi otomatis AWS Shield Standard, tanpa biaya tambahan. AWS Shield Standard bertahan terhadap serangan DDoS jaringan dan lapisan transpor yang paling umum dan sering terjadi yang menargetkan situs web atau aplikasi kita. </a:t>
            </a:r>
          </a:p>
          <a:p>
            <a:pPr marL="171450" indent="-171450">
              <a:buFontTx/>
              <a:buChar char="-"/>
            </a:pPr>
            <a:r>
              <a:rPr lang="id-ID" sz="1200" kern="1200" dirty="0" smtClean="0">
                <a:solidFill>
                  <a:schemeClr val="tx1"/>
                </a:solidFill>
                <a:effectLst/>
                <a:latin typeface="+mn-lt"/>
                <a:ea typeface="+mn-ea"/>
                <a:cs typeface="+mn-cs"/>
              </a:rPr>
              <a:t>AWS Shield Advanced tersedia secara global di semua lokasi edge Amazon CloudFront, AWS Global Accelerator, dan Amazon Route 53.</a:t>
            </a:r>
            <a:r>
              <a:rPr lang="id-ID" sz="1200" kern="1200" baseline="0" dirty="0" smtClean="0">
                <a:solidFill>
                  <a:schemeClr val="tx1"/>
                </a:solidFill>
                <a:effectLst/>
                <a:latin typeface="+mn-lt"/>
                <a:ea typeface="+mn-ea"/>
                <a:cs typeface="+mn-cs"/>
              </a:rPr>
              <a:t> </a:t>
            </a:r>
          </a:p>
          <a:p>
            <a:pPr marL="171450" indent="-171450">
              <a:buFontTx/>
              <a:buChar char="-"/>
            </a:pPr>
            <a:endParaRPr lang="id-ID"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AWS Web Application Firewall</a:t>
            </a:r>
            <a:endParaRPr lang="id-ID" sz="1200" b="1" dirty="0" smtClean="0"/>
          </a:p>
          <a:p>
            <a:pPr marL="171450" indent="-171450">
              <a:buFontTx/>
              <a:buChar char="-"/>
            </a:pPr>
            <a:r>
              <a:rPr lang="id-ID" sz="1200" kern="1200" dirty="0" smtClean="0">
                <a:solidFill>
                  <a:schemeClr val="tx1"/>
                </a:solidFill>
                <a:effectLst/>
                <a:latin typeface="+mn-lt"/>
                <a:ea typeface="+mn-ea"/>
                <a:cs typeface="+mn-cs"/>
              </a:rPr>
              <a:t>AWS Web</a:t>
            </a:r>
            <a:r>
              <a:rPr lang="id-ID" sz="1200" kern="1200" baseline="0" dirty="0" smtClean="0">
                <a:solidFill>
                  <a:schemeClr val="tx1"/>
                </a:solidFill>
                <a:effectLst/>
                <a:latin typeface="+mn-lt"/>
                <a:ea typeface="+mn-ea"/>
                <a:cs typeface="+mn-cs"/>
              </a:rPr>
              <a:t> Application Firewall (</a:t>
            </a:r>
            <a:r>
              <a:rPr lang="id-ID" sz="1200" kern="1200" dirty="0" smtClean="0">
                <a:solidFill>
                  <a:schemeClr val="tx1"/>
                </a:solidFill>
                <a:effectLst/>
                <a:latin typeface="+mn-lt"/>
                <a:ea typeface="+mn-ea"/>
                <a:cs typeface="+mn-cs"/>
              </a:rPr>
              <a:t>WAF) merupakan firewall aplikasi web yang membantu melindungi aplikasi web kita dari eksploitasi web umum yang dapat memengaruhi ketersediaan aplikasi, merusak keamanan, atau memakai sumber daya yang berlebihan. AWS WAF memberi Kita kontrol terhadap lalu lintas mana yang akan diizinkan atau diblokir ke aplikasi web Kita dengan menentukan aturan keamanan web yang dapat dikustomisasi. Kita dapat menggunakan AWS WAF untuk membuat aturan khusus yang memblokir pola serangan, seperti injeksi SQL atau cross-site scripting, dan aturan yang didesain untuk aplikasi spesifik Kita. Aturan baru dapat diterapkan dalam hitungan menit, mengizinkan Kita merespons dengan cepat terhadap perubahan pola lalu lintas. Selain itu, AWS WAF menyertakan API berfitur lengkap yang dapat Kita gunakan untuk mengotomatiskan pembuatan, penerapan, dan pemeliharaan aturan keamanan web.</a:t>
            </a:r>
          </a:p>
          <a:p>
            <a:pPr marL="171450" indent="-171450">
              <a:buFontTx/>
              <a:buChar char="-"/>
            </a:pPr>
            <a:r>
              <a:rPr lang="id-ID" sz="1200" kern="1200" dirty="0" smtClean="0">
                <a:solidFill>
                  <a:schemeClr val="tx1"/>
                </a:solidFill>
                <a:effectLst/>
                <a:latin typeface="+mn-lt"/>
                <a:ea typeface="+mn-ea"/>
                <a:cs typeface="+mn-cs"/>
              </a:rPr>
              <a:t>Dengan AWS WAF, Kita hanya membayar apa yang digunakan. Penetapan harga AWS WAF didasarkan pada berapa banyak aturan yang Kita terapkan dan berapa banyak permintaan web yang diterima oleh aplikasi web Kita. Tidak ada komitmen di awal.</a:t>
            </a:r>
          </a:p>
          <a:p>
            <a:pPr marL="171450" indent="-171450">
              <a:buFontTx/>
              <a:buChar char="-"/>
            </a:pPr>
            <a:r>
              <a:rPr lang="id-ID" sz="1200" kern="1200" dirty="0" smtClean="0">
                <a:solidFill>
                  <a:schemeClr val="tx1"/>
                </a:solidFill>
                <a:effectLst/>
                <a:latin typeface="+mn-lt"/>
                <a:ea typeface="+mn-ea"/>
                <a:cs typeface="+mn-cs"/>
              </a:rPr>
              <a:t>Kita dapat menerapkan AWS WAF di Amazon CloudFront sebagai bagian dari solusi CDN Kita, Application Load Balancer (ALB) yang menjadi tampilan depan server web Kita atau server asal yang berjalan di EC2, atau Amazon API Gateway untuk API Kita.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indent="0">
              <a:buFontTx/>
              <a:buNone/>
            </a:pPr>
            <a:endParaRPr lang="id-ID"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22</a:t>
            </a:fld>
            <a:endParaRPr lang="id-ID"/>
          </a:p>
        </p:txBody>
      </p:sp>
    </p:spTree>
    <p:extLst>
      <p:ext uri="{BB962C8B-B14F-4D97-AF65-F5344CB8AC3E}">
        <p14:creationId xmlns:p14="http://schemas.microsoft.com/office/powerpoint/2010/main" val="1179195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23</a:t>
            </a:fld>
            <a:endParaRPr lang="id-ID"/>
          </a:p>
        </p:txBody>
      </p:sp>
    </p:spTree>
    <p:extLst>
      <p:ext uri="{BB962C8B-B14F-4D97-AF65-F5344CB8AC3E}">
        <p14:creationId xmlns:p14="http://schemas.microsoft.com/office/powerpoint/2010/main" val="2630315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id-ID" sz="1200" kern="1200" dirty="0" smtClean="0">
                <a:solidFill>
                  <a:schemeClr val="tx1"/>
                </a:solidFill>
                <a:effectLst/>
                <a:latin typeface="+mn-lt"/>
                <a:ea typeface="+mn-ea"/>
                <a:cs typeface="+mn-cs"/>
              </a:rPr>
              <a:t>Amazon Virtual Private Cloud (Amazon VPC) memungkinkan Kita menyediakan bagian yang terisolasi secara logika pada AWS Cloud di mana Kita dapat meluncurkan sumber daya AWS pada jaringan virtual yang Kita tentukan. Kita memiliki kendali penuh pada lingkungan jaringan virtual, termasuk pemilihan jangkauan alamat IP Kita, pembuatan subnet, dan konfigurasi tabel perutean serta gateway jaringan. Kita dapat menggunakan IPv4 dan IPv6 di VPC untuk akses yang mudah dan aman ke sumber daya dan aplikasi.</a:t>
            </a:r>
          </a:p>
          <a:p>
            <a:pPr marL="171450" indent="-171450">
              <a:buFontTx/>
              <a:buChar char="-"/>
            </a:pPr>
            <a:r>
              <a:rPr lang="id-ID" sz="1200" kern="1200" dirty="0" smtClean="0">
                <a:solidFill>
                  <a:schemeClr val="tx1"/>
                </a:solidFill>
                <a:effectLst/>
                <a:latin typeface="+mn-lt"/>
                <a:ea typeface="+mn-ea"/>
                <a:cs typeface="+mn-cs"/>
              </a:rPr>
              <a:t>Kita dapat mengustomisasikan dengan mudah konfigurasi jaringan untuk Amazon VPC Kita. Sebagai contoh, Kita dapat membuat subnet publik untuk server web yang memiliki akses ke internet, dan menempatkan sistem backend seperti database atau server aplikasi dalam subnet privat tanpa akses internet. Kita dapat memanfaatkan beberapa lapisan keamanan, termasuk grup keamanan dan daftar kontrol akses jaringan, untuk membantu mengontrol akses ke instans Amazon EC2 dalam setiap subnet.</a:t>
            </a:r>
          </a:p>
          <a:p>
            <a:endParaRPr lang="id-ID" sz="1200" kern="1200" dirty="0" smtClean="0">
              <a:solidFill>
                <a:schemeClr val="tx1"/>
              </a:solidFill>
              <a:effectLst/>
              <a:latin typeface="+mn-lt"/>
              <a:ea typeface="+mn-ea"/>
              <a:cs typeface="+mn-cs"/>
            </a:endParaRPr>
          </a:p>
          <a:p>
            <a:pPr marL="171450" indent="-171450">
              <a:buFontTx/>
              <a:buChar char="-"/>
            </a:pPr>
            <a:r>
              <a:rPr lang="id-ID" sz="1200" kern="1200" dirty="0" smtClean="0">
                <a:solidFill>
                  <a:schemeClr val="tx1"/>
                </a:solidFill>
                <a:effectLst/>
                <a:latin typeface="+mn-lt"/>
                <a:ea typeface="+mn-ea"/>
                <a:cs typeface="+mn-cs"/>
              </a:rPr>
              <a:t>Keuntungan :</a:t>
            </a:r>
          </a:p>
          <a:p>
            <a:r>
              <a:rPr lang="id-ID" sz="1200" kern="1200" dirty="0" smtClean="0">
                <a:solidFill>
                  <a:schemeClr val="tx1"/>
                </a:solidFill>
                <a:effectLst/>
                <a:latin typeface="+mn-lt"/>
                <a:ea typeface="+mn-ea"/>
                <a:cs typeface="+mn-cs"/>
              </a:rPr>
              <a:t>Aman</a:t>
            </a:r>
          </a:p>
          <a:p>
            <a:r>
              <a:rPr lang="id-ID" sz="1200" kern="1200" dirty="0" smtClean="0">
                <a:solidFill>
                  <a:schemeClr val="tx1"/>
                </a:solidFill>
                <a:effectLst/>
                <a:latin typeface="+mn-lt"/>
                <a:ea typeface="+mn-ea"/>
                <a:cs typeface="+mn-cs"/>
              </a:rPr>
              <a:t>Sederhana</a:t>
            </a:r>
          </a:p>
          <a:p>
            <a:r>
              <a:rPr lang="id-ID" sz="1200" kern="1200" dirty="0" smtClean="0">
                <a:solidFill>
                  <a:schemeClr val="tx1"/>
                </a:solidFill>
                <a:effectLst/>
                <a:latin typeface="+mn-lt"/>
                <a:ea typeface="+mn-ea"/>
                <a:cs typeface="+mn-cs"/>
              </a:rPr>
              <a:t>Semua skalabilitas dan keandalan AWS</a:t>
            </a:r>
          </a:p>
          <a:p>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3475911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id-ID" dirty="0" smtClean="0"/>
              <a:t>Amazon Virtual Private Cloud (Amazon VPC)</a:t>
            </a:r>
          </a:p>
          <a:p>
            <a:pPr marL="0" indent="0">
              <a:buFontTx/>
              <a:buNone/>
            </a:pPr>
            <a:r>
              <a:rPr lang="id-ID" dirty="0" smtClean="0"/>
              <a:t>memungkinkan kita menyediakan bagian yang terisolasi secara logika pada AWS Cloud di mana kita dapat meluncurkan sumber daya AWS pada jaringan virtual yang kita tentukan.</a:t>
            </a:r>
          </a:p>
          <a:p>
            <a:pPr marL="0" indent="0">
              <a:buFontTx/>
              <a:buNone/>
            </a:pPr>
            <a:endParaRPr lang="id-ID" dirty="0" smtClean="0"/>
          </a:p>
          <a:p>
            <a:pPr marL="171450" indent="-171450">
              <a:buFontTx/>
              <a:buChar char="-"/>
            </a:pPr>
            <a:r>
              <a:rPr lang="id-ID" dirty="0" smtClean="0"/>
              <a:t>Amazon Elastic Compute Cloud (Amazon EC2)</a:t>
            </a:r>
          </a:p>
          <a:p>
            <a:pPr marL="0" indent="0">
              <a:buFontTx/>
              <a:buNone/>
            </a:pPr>
            <a:r>
              <a:rPr lang="id-ID" dirty="0" smtClean="0"/>
              <a:t>adalah layanan web yang memberikan kapasitas komputasi yang aman dan berukuran fleksibel di cloud. Amazon EC2 dirancang untuk membuat komputasi cloud berskala web lebih mudah bagi pengembang.</a:t>
            </a:r>
          </a:p>
          <a:p>
            <a:pPr marL="0" indent="0">
              <a:buFontTx/>
              <a:buNone/>
            </a:pPr>
            <a:endParaRPr lang="id-ID" dirty="0" smtClean="0"/>
          </a:p>
          <a:p>
            <a:pPr marL="171450" indent="-171450">
              <a:buFontTx/>
              <a:buChar char="-"/>
            </a:pPr>
            <a:r>
              <a:rPr lang="id-ID" dirty="0" smtClean="0"/>
              <a:t>Amazon EMR</a:t>
            </a:r>
          </a:p>
          <a:p>
            <a:pPr marL="0" indent="0">
              <a:buFontTx/>
              <a:buNone/>
            </a:pPr>
            <a:r>
              <a:rPr lang="id-ID" dirty="0" smtClean="0"/>
              <a:t>Amazon EMR menyediakan kerangka kerja Hadoop terkelola yang membuat pemrosesan jumlah data yang besar secara mudah, cepat, dan hemat di seluruh instans EC2 Amazon yang dapat diskalakan secara dinamis. EMR menangani berbagai set kasus penggunaan big data secara aman dan tepercaya, termasuk analisis log, pengindeksan web, transformasi data (ETL), machine learning, analisis keuangan, simulasi ilmiah, dan bioinformatika.</a:t>
            </a:r>
            <a:r>
              <a:rPr lang="id-ID" baseline="0" dirty="0" smtClean="0"/>
              <a:t> </a:t>
            </a:r>
          </a:p>
          <a:p>
            <a:pPr marL="171450" indent="-171450">
              <a:buFontTx/>
              <a:buChar char="-"/>
            </a:pPr>
            <a:endParaRPr lang="id-ID" baseline="0" dirty="0" smtClean="0"/>
          </a:p>
          <a:p>
            <a:pPr marL="171450" indent="-171450">
              <a:buFontTx/>
              <a:buChar char="-"/>
            </a:pPr>
            <a:r>
              <a:rPr lang="id-ID" dirty="0" smtClean="0"/>
              <a:t>Amazon RDS (Amazon Relational Database Service)</a:t>
            </a:r>
          </a:p>
          <a:p>
            <a:pPr marL="0" indent="0">
              <a:buFontTx/>
              <a:buNone/>
            </a:pPr>
            <a:r>
              <a:rPr lang="id-ID" dirty="0" smtClean="0"/>
              <a:t>memudahkan untuk menyiapkan, mengoperasikan, dan menskalakan database relasional di cloud. Amazon RDS memberikan kapasitas yang hemat biaya dan dapat diubah ukurannya sementara melakukan automasi tugas administrasi yang memakan waktu seperti penyediaan perangkat keras, pengaturan database, patching, dan pencadangan.</a:t>
            </a:r>
          </a:p>
          <a:p>
            <a:pPr marL="0" indent="0">
              <a:buFontTx/>
              <a:buNone/>
            </a:pPr>
            <a:endParaRPr lang="id-ID" dirty="0" smtClean="0"/>
          </a:p>
          <a:p>
            <a:pPr marL="171450" indent="-171450">
              <a:buFontTx/>
              <a:buChar char="-"/>
            </a:pPr>
            <a:r>
              <a:rPr lang="id-ID" dirty="0" smtClean="0"/>
              <a:t>Amazon workspaces </a:t>
            </a:r>
          </a:p>
          <a:p>
            <a:pPr marL="0" indent="0">
              <a:buFontTx/>
              <a:buNone/>
            </a:pPr>
            <a:r>
              <a:rPr lang="id-ID" dirty="0" smtClean="0"/>
              <a:t>Amazon WorkSpaces merupakan layanan desktop cloud yang aman dan dikelola dengan baik. Anda dapat menggunakan Amazon WorkSpaces untuk menyediakan desktop Windows atau Linux dalam waktu beberapa menit saja dan secara cepat menskalakan untuk menyediakan ribuan desktop kepada pekerja di seluruh dunia. Anda dapat membayar per bulan atau per jam, hanya untuk WorkSpaces yang Anda luncurkan, sehingga menghemat biaya jika dibandingkan dengan desktop tradisional dan solusi (VDI) pasang di tempat. Amazon WorkSpaces membantu Anda menghilangkan kerumitan dalam mengelola inventori perangkat keras, versi dan tambalan OS, serta Infrastruktur Desktop Virtual (Virtual Desktop Infrastructure, VDI), yang membantu menyederhanakan strategi pengiriman desktop Anda. Dengan Amazon WorkSpaces, pengguna Anda mendapatkan desktop yang cepat dan responsif pilihan mereka yang dapat diakses di mana saja, kapan saja, dari setiap perangkat yang didukung.</a:t>
            </a:r>
          </a:p>
          <a:p>
            <a:pPr marL="0" indent="0">
              <a:buFontTx/>
              <a:buNone/>
            </a:pPr>
            <a:endParaRPr lang="id-ID" dirty="0" smtClean="0"/>
          </a:p>
          <a:p>
            <a:pPr marL="171450" indent="-171450">
              <a:buFontTx/>
              <a:buChar char="-"/>
            </a:pPr>
            <a:r>
              <a:rPr lang="id-ID" dirty="0" smtClean="0"/>
              <a:t>Elastic load balancing</a:t>
            </a:r>
          </a:p>
          <a:p>
            <a:pPr marL="0" indent="0">
              <a:buFontTx/>
              <a:buNone/>
            </a:pPr>
            <a:r>
              <a:rPr lang="id-ID" dirty="0" smtClean="0"/>
              <a:t>Elastic Load Balancing secara otomatis mendistribusikan lalu lintas aplikasi yang masuk di beberapa target, seperti instans Amazon EC2, kontainer, alamat IP, dan fungsi Lambda. Langkah ini dapat menangani berbagai beban lalu lintas aplikasi kita di Availability Zone tunggal atau di beberapa Availability Zone.</a:t>
            </a:r>
          </a:p>
          <a:p>
            <a:pPr marL="0" indent="0">
              <a:buFontTx/>
              <a:buNone/>
            </a:pPr>
            <a:endParaRPr lang="id-ID" dirty="0" smtClean="0"/>
          </a:p>
          <a:p>
            <a:pPr marL="171450" indent="-171450">
              <a:buFontTx/>
              <a:buChar char="-"/>
            </a:pPr>
            <a:r>
              <a:rPr lang="id-ID" dirty="0" smtClean="0"/>
              <a:t>Aws opsworks</a:t>
            </a:r>
          </a:p>
          <a:p>
            <a:pPr marL="0" indent="0">
              <a:buFontTx/>
              <a:buNone/>
            </a:pPr>
            <a:r>
              <a:rPr lang="id-ID" dirty="0" smtClean="0"/>
              <a:t>AWS OpsWorks adalah layanan manajemen konfigurasi yang memberikan instans yang terkelola untuk Chef dan Puppet. Chef dan Puppet adalah platform automasi yang memungkinkan Anda untuk menggunakan kode untuk mengotomatiskan konfigurasi server Anda. OpsWorks mengizinkan Anda menggunakan Chef dan Puppet untuk mengotomatiskan bagaimana server dikonfigurasi, diterapkan, dan dikelola di instans </a:t>
            </a:r>
            <a:r>
              <a:rPr lang="id-ID" dirty="0" smtClean="0">
                <a:hlinkClick r:id="rId3"/>
              </a:rPr>
              <a:t>Amazon EC2</a:t>
            </a:r>
            <a:r>
              <a:rPr lang="id-ID" dirty="0" smtClean="0"/>
              <a:t> atau di lingkungan komputasi di lokasi.</a:t>
            </a:r>
          </a:p>
          <a:p>
            <a:pPr marL="0" indent="0">
              <a:buFontTx/>
              <a:buNone/>
            </a:pPr>
            <a:endParaRPr lang="id-ID" dirty="0" smtClean="0"/>
          </a:p>
          <a:p>
            <a:pPr marL="171450" indent="-171450">
              <a:buFontTx/>
              <a:buChar char="-"/>
            </a:pPr>
            <a:r>
              <a:rPr lang="id-ID" dirty="0" smtClean="0"/>
              <a:t>Amazon efs</a:t>
            </a:r>
          </a:p>
          <a:p>
            <a:pPr marL="0" indent="0">
              <a:buFontTx/>
              <a:buNone/>
            </a:pPr>
            <a:r>
              <a:rPr lang="id-ID" dirty="0" smtClean="0"/>
              <a:t>Amazon Elastic File System (Amazon EFS) memberikan sistem file yang sederhana, dapat diskalakan, dan elastis bagi beban kerja berbasis Linux untuk digunakan dengan layanan AWS Cloud dan sumber daya di lokasi. Amazon EFS dibuat untuk menyesuaikan skala ke petabyte sesuai permintaan tanpa mengganggu aplikasi, mengembang dan menyusut secara otomatis saat Anda menambahkan atau menghapus file sehingga aplikasi memiliki penyimpanan yang dibutuhkan, saat dibutuhkan.</a:t>
            </a:r>
          </a:p>
          <a:p>
            <a:pPr marL="0" indent="0">
              <a:buFontTx/>
              <a:buNone/>
            </a:pPr>
            <a:r>
              <a:rPr lang="id-ID" dirty="0" smtClean="0"/>
              <a:t>Amazon EFS merupakan layanan regional yang menyimpan data di dalam dan di seluruh Availability Zone (AZ) untuk ketersediaan dan ketahanan yang tinggi. Anda dapat mengakses sistem file di seluruh AZ, wilayah, dan VPC, serta berbagi file antara ribuan instans Amazon EC2 dan server di lokasi melalui AWS Direct Connect atau AWS VPN.</a:t>
            </a:r>
          </a:p>
          <a:p>
            <a:pPr marL="0" indent="0">
              <a:buFontTx/>
              <a:buNone/>
            </a:pPr>
            <a:endParaRPr lang="id-ID" dirty="0" smtClean="0"/>
          </a:p>
          <a:p>
            <a:pPr marL="171450" indent="-171450">
              <a:buFontTx/>
              <a:buChar char="-"/>
            </a:pPr>
            <a:r>
              <a:rPr lang="id-ID" dirty="0" smtClean="0"/>
              <a:t>AWS</a:t>
            </a:r>
            <a:r>
              <a:rPr lang="id-ID" baseline="0" dirty="0" smtClean="0"/>
              <a:t> Elastic Beanstalk</a:t>
            </a:r>
          </a:p>
          <a:p>
            <a:pPr marL="0" indent="0">
              <a:buFontTx/>
              <a:buNone/>
            </a:pPr>
            <a:r>
              <a:rPr lang="id-ID" dirty="0" smtClean="0"/>
              <a:t>AWS Elastic Beanstalk adalah layanan yang mudah digunakan untuk menerapkan dan menyesuaikan skala aplikasi dan layanan web yang dikembangkan dengan Java, .NET, PHP, Node.js, Python, Ruby, Go, dan Docker pada server yang umum dikenal seperti Apache, Nginx, Passenger, dan IIS.</a:t>
            </a:r>
          </a:p>
          <a:p>
            <a:pPr marL="0" indent="0">
              <a:buFontTx/>
              <a:buNone/>
            </a:pPr>
            <a:endParaRPr lang="id-ID" baseline="0" dirty="0" smtClean="0"/>
          </a:p>
          <a:p>
            <a:pPr marL="171450" indent="-171450">
              <a:buFontTx/>
              <a:buChar char="-"/>
            </a:pPr>
            <a:r>
              <a:rPr lang="id-ID" baseline="0" dirty="0" smtClean="0"/>
              <a:t>Amazon Route 53</a:t>
            </a:r>
          </a:p>
          <a:p>
            <a:pPr marL="171450" indent="-171450">
              <a:buFontTx/>
              <a:buChar char="-"/>
            </a:pPr>
            <a:r>
              <a:rPr lang="id-ID" baseline="0" dirty="0" smtClean="0"/>
              <a:t>AWS Data Pipeline</a:t>
            </a:r>
          </a:p>
          <a:p>
            <a:pPr marL="171450" indent="-171450">
              <a:buFontTx/>
              <a:buChar char="-"/>
            </a:pPr>
            <a:r>
              <a:rPr lang="id-ID" baseline="0" dirty="0" smtClean="0"/>
              <a:t>Amazon S3</a:t>
            </a:r>
          </a:p>
          <a:p>
            <a:pPr marL="171450" indent="-171450">
              <a:buFontTx/>
              <a:buChar char="-"/>
            </a:pPr>
            <a:r>
              <a:rPr lang="id-ID" baseline="0" dirty="0" smtClean="0"/>
              <a:t>Amazon DynamoDB</a:t>
            </a:r>
          </a:p>
          <a:p>
            <a:pPr marL="0" indent="0">
              <a:buFontTx/>
              <a:buNone/>
            </a:pPr>
            <a:r>
              <a:rPr lang="id-ID" dirty="0" smtClean="0"/>
              <a:t>Amazon DynamoDB adalah database nilai-kunci dan dokumen yang memberikan kinerja satu digit milidetik dalam skala apa pun. Ini adalah database multimaster dan multiwilayah yang dikelola sepenuhnya dengan keamanan bawaan, cadangan dan pemulihan, serta caching dalam-memori untuk aplikasi skala internet. DynamoDB dapat menangani lebih dari 10 triliun permintaan per hari dan mampu mendukung puncak lebih dari 20 juta permintaan per detik.</a:t>
            </a:r>
          </a:p>
          <a:p>
            <a:pPr marL="0" indent="0">
              <a:buFontTx/>
              <a:buNone/>
            </a:pPr>
            <a:endParaRPr lang="id-ID" baseline="0" dirty="0" smtClean="0"/>
          </a:p>
          <a:p>
            <a:pPr marL="171450" indent="-171450">
              <a:buFontTx/>
              <a:buChar char="-"/>
            </a:pPr>
            <a:r>
              <a:rPr lang="id-ID" baseline="0" dirty="0" smtClean="0"/>
              <a:t>Amazon ElastiCache</a:t>
            </a:r>
          </a:p>
          <a:p>
            <a:pPr marL="171450" indent="-171450">
              <a:buFontTx/>
              <a:buChar char="-"/>
            </a:pPr>
            <a:r>
              <a:rPr lang="id-ID" baseline="0" dirty="0" smtClean="0"/>
              <a:t>AWS Directory Service</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26</a:t>
            </a:fld>
            <a:endParaRPr lang="id-ID"/>
          </a:p>
        </p:txBody>
      </p:sp>
    </p:spTree>
    <p:extLst>
      <p:ext uri="{BB962C8B-B14F-4D97-AF65-F5344CB8AC3E}">
        <p14:creationId xmlns:p14="http://schemas.microsoft.com/office/powerpoint/2010/main" val="1230067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Amazon</a:t>
            </a:r>
            <a:r>
              <a:rPr lang="id-ID" baseline="0" dirty="0" smtClean="0"/>
              <a:t> VPC dibangun berdasarkan infrastruktur wilayah secara global dan AZ dan memungkinkan kita dengan mudah mengambil keuntungan dari high-availability. Selain itu memungkinkan juga untuk kita menentukan jaringan virtual yang akan di hosting.</a:t>
            </a:r>
          </a:p>
          <a:p>
            <a:endParaRPr lang="id-ID" baseline="0" dirty="0" smtClean="0"/>
          </a:p>
          <a:p>
            <a:r>
              <a:rPr lang="id-ID" baseline="0" dirty="0" smtClean="0"/>
              <a:t>Ketika membuat PVC, akan menjangkau seluruh bagian AZ dari satu wilayah masing-masing yang berbeda.</a:t>
            </a:r>
          </a:p>
          <a:p>
            <a:endParaRPr lang="id-ID" baseline="0" dirty="0" smtClean="0"/>
          </a:p>
          <a:p>
            <a:r>
              <a:rPr lang="id-ID" baseline="0" dirty="0" smtClean="0"/>
              <a:t>VPC mendefinisikan ruang alamat IP kemudian dibagi dengan subnet dari PC yang digunakan. Kita dapat membuat banyak subnet di PVC namun disarankan untuk lebih sedikit karena untuk membatasi kompleksitas topologi jaringan.</a:t>
            </a:r>
          </a:p>
          <a:p>
            <a:endParaRPr lang="id-ID" baseline="0" dirty="0" smtClean="0"/>
          </a:p>
          <a:p>
            <a:r>
              <a:rPr lang="id-ID" baseline="0" dirty="0" smtClean="0"/>
              <a:t>Subnet umumnya diklasifikasikan sebagai publik atau pribadi. Dengan publik berarti memiliki akses untuk langsung ke internet. Sedangkan pribadi tidak memiliki akses langsung ke internet.</a:t>
            </a:r>
          </a:p>
          <a:p>
            <a:endParaRPr lang="id-ID" baseline="0" dirty="0" smtClean="0"/>
          </a:p>
          <a:p>
            <a:r>
              <a:rPr lang="id-ID" baseline="0" dirty="0" smtClean="0"/>
              <a:t>Untuk mengubah subnet menjadi publik kita harus memasang gateway internet ke VPC dan memperbarui rute publik untuk subnet.</a:t>
            </a:r>
            <a:endParaRPr lang="id-ID" dirty="0" smtClean="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27</a:t>
            </a:fld>
            <a:endParaRPr lang="id-ID"/>
          </a:p>
        </p:txBody>
      </p:sp>
    </p:spTree>
    <p:extLst>
      <p:ext uri="{BB962C8B-B14F-4D97-AF65-F5344CB8AC3E}">
        <p14:creationId xmlns:p14="http://schemas.microsoft.com/office/powerpoint/2010/main" val="2989049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0" baseline="0" dirty="0" smtClean="0"/>
              <a:t>Contoh penggunaan VPC untuk host aplikasi web banyak tingkat dengan menggunakan subnet publik dan private.</a:t>
            </a:r>
            <a:endParaRPr lang="id-ID" b="1" baseline="0" dirty="0" smtClean="0"/>
          </a:p>
          <a:p>
            <a:endParaRPr lang="id-ID" baseline="0" dirty="0" smtClean="0"/>
          </a:p>
          <a:p>
            <a:r>
              <a:rPr lang="id-ID" baseline="0" dirty="0" smtClean="0"/>
              <a:t>Pada gambar anggaplah wilayah yang digunakan adalah wilayah singapura. Kemudian beri nama tes-VPC dan tentukan ruang alamat IP untuk PVC, yaitu 10.0.0.0/16 adalah routing antar domain tanpa kelas yang artinya kita memiliki lebih dari 65.000 alamat IP untuk digunakan dalam PVC.</a:t>
            </a:r>
          </a:p>
          <a:p>
            <a:endParaRPr lang="id-ID" baseline="0" dirty="0" smtClean="0"/>
          </a:p>
          <a:p>
            <a:r>
              <a:rPr lang="id-ID" baseline="0" dirty="0" smtClean="0"/>
              <a:t>Selanjutnya kita buat subnet A1 dengan menetapkan alamat IP berisi 256 alamat IP (10.0.0.0/24) dan subnet B1 dengan menetapkan alamat IP, yaitu 10.0.2.0/23</a:t>
            </a:r>
          </a:p>
        </p:txBody>
      </p:sp>
      <p:sp>
        <p:nvSpPr>
          <p:cNvPr id="4" name="Slide Number Placeholder 3"/>
          <p:cNvSpPr>
            <a:spLocks noGrp="1"/>
          </p:cNvSpPr>
          <p:nvPr>
            <p:ph type="sldNum" sz="quarter" idx="10"/>
          </p:nvPr>
        </p:nvSpPr>
        <p:spPr/>
        <p:txBody>
          <a:bodyPr/>
          <a:lstStyle/>
          <a:p>
            <a:fld id="{CF48818C-C5E6-444A-A9F7-917A97CA3904}" type="slidenum">
              <a:rPr lang="id-ID" smtClean="0"/>
              <a:t>28</a:t>
            </a:fld>
            <a:endParaRPr lang="id-ID"/>
          </a:p>
        </p:txBody>
      </p:sp>
    </p:spTree>
    <p:extLst>
      <p:ext uri="{BB962C8B-B14F-4D97-AF65-F5344CB8AC3E}">
        <p14:creationId xmlns:p14="http://schemas.microsoft.com/office/powerpoint/2010/main" val="1595582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baseline="0" dirty="0" smtClean="0"/>
              <a:t>Lanjutan..</a:t>
            </a:r>
          </a:p>
          <a:p>
            <a:pPr marL="0" marR="0" indent="0" algn="l" defTabSz="914400" rtl="0" eaLnBrk="1" fontAlgn="auto" latinLnBrk="0" hangingPunct="1">
              <a:lnSpc>
                <a:spcPct val="100000"/>
              </a:lnSpc>
              <a:spcBef>
                <a:spcPts val="0"/>
              </a:spcBef>
              <a:spcAft>
                <a:spcPts val="0"/>
              </a:spcAft>
              <a:buClrTx/>
              <a:buSzTx/>
              <a:buFontTx/>
              <a:buNone/>
              <a:tabLst/>
              <a:defRPr/>
            </a:pPr>
            <a:endParaRPr lang="id-ID"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baseline="0" dirty="0" smtClean="0"/>
              <a:t>Kemudian kita akan menambahkan Internet gateway untuk menguji I dengan subnet A1 menjadi A dengan public subnet , dimana apa yang dimuat dapat langsung di akses dari internet. Sedangkan untuk B1 menjadi private subnet. </a:t>
            </a:r>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29</a:t>
            </a:fld>
            <a:endParaRPr lang="id-ID"/>
          </a:p>
        </p:txBody>
      </p:sp>
    </p:spTree>
    <p:extLst>
      <p:ext uri="{BB962C8B-B14F-4D97-AF65-F5344CB8AC3E}">
        <p14:creationId xmlns:p14="http://schemas.microsoft.com/office/powerpoint/2010/main" val="2781519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a:t>
            </a:r>
            <a:r>
              <a:rPr lang="id-ID" smtClean="0"/>
              <a:t>nfrastruktur </a:t>
            </a:r>
            <a:r>
              <a:rPr lang="id-ID" dirty="0" smtClean="0"/>
              <a:t>global AWS memberikan infrastruktur cloud yang dapat diandalkan oleh perusahaan, terlepas dari ukuran, kebutuhan perubahan, atau tantangannya. Infrastruktur Global AWS dirancang dan dibuat untuk memberikan lingkungan komputasi cloud yang paling fleksibel, andal, dapat diskalakan, dan aman, dengan kinerja jaringan global berkualitas tertinggi yang tersedia saat ini. Setiap komponen pada infrastruktur AWS dirancang dan dibuat untuk redundansi dan keandalan, dari wilayah ke tautan jaringan ke penyeimbang muatan ke perute dan firmware.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7</a:t>
            </a:fld>
            <a:endParaRPr lang="id-ID"/>
          </a:p>
        </p:txBody>
      </p:sp>
    </p:spTree>
    <p:extLst>
      <p:ext uri="{BB962C8B-B14F-4D97-AF65-F5344CB8AC3E}">
        <p14:creationId xmlns:p14="http://schemas.microsoft.com/office/powerpoint/2010/main" val="1846278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200" b="1" kern="1200" dirty="0" smtClean="0">
                <a:solidFill>
                  <a:schemeClr val="tx1"/>
                </a:solidFill>
                <a:effectLst/>
                <a:latin typeface="+mn-lt"/>
                <a:ea typeface="+mn-ea"/>
                <a:cs typeface="+mn-cs"/>
              </a:rPr>
              <a:t>Aman</a:t>
            </a:r>
          </a:p>
          <a:p>
            <a:r>
              <a:rPr lang="id-ID" dirty="0" smtClean="0"/>
              <a:t>Amazon VPC memberikan fitur keamanan canggih, seperti grup keamanan dan daftar kontrol akses jaringan, untuk mengaktifkan pemfilteran masuk dan keluar pada tingkat instans dan subnet. Selain itu, Anda dapat menyimpan data di Amazon S3 dan membatasi akses sehingga hanya dapat diakses dari instans di VPC Anda. Secara pilihan, Anda juga dapat memilih untuk meluncurkan </a:t>
            </a:r>
            <a:r>
              <a:rPr lang="id-ID" dirty="0" smtClean="0">
                <a:hlinkClick r:id="rId3"/>
              </a:rPr>
              <a:t>Instans Khusus</a:t>
            </a:r>
            <a:r>
              <a:rPr lang="id-ID" dirty="0" smtClean="0"/>
              <a:t> yang berjalan pada perangkat keras yang dikhususkan untuk satu pelanggan sebagai isolasi tambahan.</a:t>
            </a:r>
            <a:br>
              <a:rPr lang="id-ID" dirty="0" smtClean="0"/>
            </a:br>
            <a:endParaRPr lang="id-ID" dirty="0" smtClean="0"/>
          </a:p>
          <a:p>
            <a:r>
              <a:rPr lang="id-ID" sz="1200" b="1" kern="1200" dirty="0" smtClean="0">
                <a:solidFill>
                  <a:schemeClr val="tx1"/>
                </a:solidFill>
                <a:effectLst/>
                <a:latin typeface="+mn-lt"/>
                <a:ea typeface="+mn-ea"/>
                <a:cs typeface="+mn-cs"/>
              </a:rPr>
              <a:t>Sederhana</a:t>
            </a:r>
          </a:p>
          <a:p>
            <a:r>
              <a:rPr lang="id-ID" dirty="0" smtClean="0"/>
              <a:t>Anda dapat membuat VPC dengan cepat dan mudah menggunakan AWS Management Console. Anda dapat memilih salah satu pengaturan jaringan umum yang paling sesuai dengan keperluan Anda dan menekan "Mulai Panduan VPC.” Subnet, jangkauan IP, tabel perutean, dan grup keamanan secara otomatis dibuat untuk Anda sehingga Anda dapat berkonsentrasi dalam membuat aplikasi berjalan di VPC Anda.</a:t>
            </a:r>
          </a:p>
          <a:p>
            <a:endParaRPr lang="id-ID" dirty="0" smtClean="0"/>
          </a:p>
          <a:p>
            <a:r>
              <a:rPr lang="id-ID" sz="1200" b="1" kern="1200" dirty="0" smtClean="0">
                <a:solidFill>
                  <a:schemeClr val="tx1"/>
                </a:solidFill>
                <a:effectLst/>
                <a:latin typeface="+mn-lt"/>
                <a:ea typeface="+mn-ea"/>
                <a:cs typeface="+mn-cs"/>
              </a:rPr>
              <a:t>Semua Skalabilitas dan Keandalan AWS</a:t>
            </a:r>
          </a:p>
          <a:p>
            <a:r>
              <a:rPr lang="id-ID" dirty="0" smtClean="0"/>
              <a:t>Amazon VPC memberikan manfaat yang sama seperti produk dan layanan AWS lainnya. Anda dapat menaikkan atau menurunkan ukuran sumber daya Anda, memilih jenis dan ukuran instans Amazon EC2 yang tepat untuk aplikasi Anda, dan hanya membayar sumber daya yang digunakan – semua di dalam infrastruktur Amazon yang telah terbukti.</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30</a:t>
            </a:fld>
            <a:endParaRPr lang="id-ID"/>
          </a:p>
        </p:txBody>
      </p:sp>
    </p:spTree>
    <p:extLst>
      <p:ext uri="{BB962C8B-B14F-4D97-AF65-F5344CB8AC3E}">
        <p14:creationId xmlns:p14="http://schemas.microsoft.com/office/powerpoint/2010/main" val="3631834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id-ID" dirty="0" smtClean="0"/>
              <a:t>Tersambung langsung ke internet (subnet publik)– Anda dapat meluncurkan instans ke subnet yang dapat diakses secara publik di mana mereka dapat mengirimkan dan menerima lalu lintas dari internet.</a:t>
            </a:r>
          </a:p>
          <a:p>
            <a:pPr marL="171450" indent="-171450">
              <a:buFont typeface="Arial" pitchFamily="34" charset="0"/>
              <a:buChar char="•"/>
            </a:pPr>
            <a:endParaRPr lang="id-ID" dirty="0" smtClean="0"/>
          </a:p>
          <a:p>
            <a:pPr marL="171450" indent="-171450">
              <a:buFont typeface="Arial" pitchFamily="34" charset="0"/>
              <a:buChar char="•"/>
            </a:pPr>
            <a:r>
              <a:rPr lang="id-ID" dirty="0" smtClean="0"/>
              <a:t> Tersambung ke Internet menggunakan Network Address Translation (subnet privat) – Subnet privat dapat digunakan untuk intans yang alamatnya tidak ingin dapat ditemukan langsung dari internet. Instans dalam subnet privat dapat mengakses Internet tanpa mengekspos alamat IP privat mereka dengan merutekan lalu lintas melalui gateway Network Address Translation (NAT) dalam subnet publik. </a:t>
            </a:r>
          </a:p>
          <a:p>
            <a:pPr marL="171450" indent="-171450">
              <a:buFont typeface="Arial" pitchFamily="34" charset="0"/>
              <a:buChar char="•"/>
            </a:pPr>
            <a:endParaRPr lang="id-ID" dirty="0" smtClean="0"/>
          </a:p>
          <a:p>
            <a:pPr marL="171450" indent="-171450">
              <a:buFont typeface="Arial" pitchFamily="34" charset="0"/>
              <a:buChar char="•"/>
            </a:pPr>
            <a:r>
              <a:rPr lang="id-ID" dirty="0" smtClean="0"/>
              <a:t>Tersambung dengan aman ke pusat data perusahaan Anda– Semua lalu lintas ke dan dari instans di VPC Anda dapat dirutekan ke pusat data perusahaan melalui koneksi VPN perangkat keras IPsec yang dienkripsi dan berstandar industri.</a:t>
            </a:r>
          </a:p>
          <a:p>
            <a:pPr marL="171450" indent="-171450">
              <a:buFont typeface="Arial" pitchFamily="34" charset="0"/>
              <a:buChar char="•"/>
            </a:pPr>
            <a:endParaRPr lang="id-ID" dirty="0" smtClean="0"/>
          </a:p>
          <a:p>
            <a:pPr marL="171450" indent="-171450">
              <a:buFont typeface="Arial" pitchFamily="34" charset="0"/>
              <a:buChar char="•"/>
            </a:pPr>
            <a:r>
              <a:rPr lang="id-ID" dirty="0" smtClean="0"/>
              <a:t>Tersambung secara privat ke VPC lain- Sambungkan VPC bersama untuk membagikan sumber daya di beberapa jaringan virtual yang dimiliki oleh akun AWS Anda atau orang lain.</a:t>
            </a:r>
          </a:p>
          <a:p>
            <a:pPr marL="171450" indent="-171450">
              <a:buFont typeface="Arial" pitchFamily="34" charset="0"/>
              <a:buChar char="•"/>
            </a:pPr>
            <a:endParaRPr lang="id-ID" dirty="0" smtClean="0"/>
          </a:p>
          <a:p>
            <a:pPr marL="171450" indent="-171450">
              <a:buFont typeface="Arial" pitchFamily="34" charset="0"/>
              <a:buChar char="•"/>
            </a:pPr>
            <a:r>
              <a:rPr lang="id-ID" dirty="0" smtClean="0"/>
              <a:t>Sambungkan secara privat ke Layanan AWS tanpa menggunakan gateway Internet, NAT, atau firewall proxy melalui Titik akhir VPC. Layanan AWS yang tersedia termasuk S3, DynamoDB, Kinesis Streams, Service Catalog, AWS Systems Manager, Elastic Load Balancing (ELB) API, Amazon Elastic Compute Cloud (EC2) API, dan SNS.</a:t>
            </a:r>
          </a:p>
          <a:p>
            <a:pPr marL="171450" indent="-171450">
              <a:buFont typeface="Arial" pitchFamily="34" charset="0"/>
              <a:buChar char="•"/>
            </a:pPr>
            <a:endParaRPr lang="id-ID" dirty="0" smtClean="0"/>
          </a:p>
          <a:p>
            <a:pPr marL="171450" indent="-171450">
              <a:buFont typeface="Arial" pitchFamily="34" charset="0"/>
              <a:buChar char="•"/>
            </a:pPr>
            <a:r>
              <a:rPr lang="id-ID" dirty="0" smtClean="0"/>
              <a:t>Tersambung secara privat ke layanan internal di berbagai akun dan VPC di dalam organisasi Anda, menyederhanakan arsitektur jaringan internal Anda.</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31</a:t>
            </a:fld>
            <a:endParaRPr lang="id-ID"/>
          </a:p>
        </p:txBody>
      </p:sp>
    </p:spTree>
    <p:extLst>
      <p:ext uri="{BB962C8B-B14F-4D97-AF65-F5344CB8AC3E}">
        <p14:creationId xmlns:p14="http://schemas.microsoft.com/office/powerpoint/2010/main" val="4201149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id-ID" dirty="0" smtClean="0"/>
              <a:t>Tersambung langsung ke internet (subnet publik)– Anda dapat meluncurkan instans ke subnet yang dapat diakses secara publik di mana mereka dapat mengirimkan dan menerima lalu lintas dari internet.</a:t>
            </a:r>
          </a:p>
          <a:p>
            <a:pPr marL="171450" indent="-171450">
              <a:buFont typeface="Arial" pitchFamily="34" charset="0"/>
              <a:buChar char="•"/>
            </a:pPr>
            <a:endParaRPr lang="id-ID" dirty="0" smtClean="0"/>
          </a:p>
          <a:p>
            <a:pPr marL="171450" indent="-171450">
              <a:buFont typeface="Arial" pitchFamily="34" charset="0"/>
              <a:buChar char="•"/>
            </a:pPr>
            <a:r>
              <a:rPr lang="id-ID" dirty="0" smtClean="0"/>
              <a:t> Tersambung ke Internet menggunakan Network Address Translation (subnet privat) – Subnet privat dapat digunakan untuk intans yang alamatnya tidak ingin dapat ditemukan langsung dari internet. Instans dalam subnet privat dapat mengakses Internet tanpa mengekspos alamat IP privat mereka dengan merutekan lalu lintas melalui gateway Network Address Translation (NAT) dalam subnet publik. </a:t>
            </a:r>
          </a:p>
          <a:p>
            <a:pPr marL="171450" indent="-171450">
              <a:buFont typeface="Arial" pitchFamily="34" charset="0"/>
              <a:buChar char="•"/>
            </a:pPr>
            <a:endParaRPr lang="id-ID" dirty="0" smtClean="0"/>
          </a:p>
          <a:p>
            <a:pPr marL="171450" indent="-171450">
              <a:buFont typeface="Arial" pitchFamily="34" charset="0"/>
              <a:buChar char="•"/>
            </a:pPr>
            <a:r>
              <a:rPr lang="id-ID" dirty="0" smtClean="0"/>
              <a:t>Tersambung dengan aman ke pusat data perusahaan Anda– Semua lalu lintas ke dan dari instans di VPC Anda dapat dirutekan ke pusat data perusahaan melalui koneksi VPN perangkat keras IPsec yang dienkripsi dan berstandar industri.</a:t>
            </a:r>
          </a:p>
          <a:p>
            <a:pPr marL="171450" indent="-171450">
              <a:buFont typeface="Arial" pitchFamily="34" charset="0"/>
              <a:buChar char="•"/>
            </a:pPr>
            <a:endParaRPr lang="id-ID" dirty="0" smtClean="0"/>
          </a:p>
          <a:p>
            <a:pPr marL="171450" indent="-171450">
              <a:buFont typeface="Arial" pitchFamily="34" charset="0"/>
              <a:buChar char="•"/>
            </a:pPr>
            <a:r>
              <a:rPr lang="id-ID" dirty="0" smtClean="0"/>
              <a:t>Tersambung secara privat ke VPC lain- Sambungkan VPC bersama untuk membagikan sumber daya di beberapa jaringan virtual yang dimiliki oleh akun AWS Anda atau orang lain.</a:t>
            </a:r>
          </a:p>
          <a:p>
            <a:pPr marL="171450" indent="-171450">
              <a:buFont typeface="Arial" pitchFamily="34" charset="0"/>
              <a:buChar char="•"/>
            </a:pPr>
            <a:endParaRPr lang="id-ID" dirty="0" smtClean="0"/>
          </a:p>
          <a:p>
            <a:pPr marL="171450" indent="-171450">
              <a:buFont typeface="Arial" pitchFamily="34" charset="0"/>
              <a:buChar char="•"/>
            </a:pPr>
            <a:r>
              <a:rPr lang="id-ID" dirty="0" smtClean="0"/>
              <a:t>Sambungkan secara privat ke Layanan AWS tanpa menggunakan gateway Internet, NAT, atau firewall proxy melalui Titik akhir VPC. Layanan AWS yang tersedia termasuk S3, DynamoDB, Kinesis Streams, Service Catalog, AWS Systems Manager, Elastic Load Balancing (ELB) API, Amazon Elastic Compute Cloud (EC2) API, dan SNS.</a:t>
            </a:r>
          </a:p>
          <a:p>
            <a:pPr marL="171450" indent="-171450">
              <a:buFont typeface="Arial" pitchFamily="34" charset="0"/>
              <a:buChar char="•"/>
            </a:pPr>
            <a:endParaRPr lang="id-ID" dirty="0" smtClean="0"/>
          </a:p>
          <a:p>
            <a:pPr marL="171450" indent="-171450">
              <a:buFont typeface="Arial" pitchFamily="34" charset="0"/>
              <a:buChar char="•"/>
            </a:pPr>
            <a:r>
              <a:rPr lang="id-ID" dirty="0" smtClean="0"/>
              <a:t>Tersambung secara privat ke layanan internal di berbagai akun dan VPC di dalam organisasi Anda, menyederhanakan arsitektur jaringan internal Anda.</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32</a:t>
            </a:fld>
            <a:endParaRPr lang="id-ID"/>
          </a:p>
        </p:txBody>
      </p:sp>
    </p:spTree>
    <p:extLst>
      <p:ext uri="{BB962C8B-B14F-4D97-AF65-F5344CB8AC3E}">
        <p14:creationId xmlns:p14="http://schemas.microsoft.com/office/powerpoint/2010/main" val="4201149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Security grups bertindak sebagai firewall virtual yang mengontrol lalu lintas untuk satu atau lebih kejadian</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34</a:t>
            </a:fld>
            <a:endParaRPr lang="id-ID"/>
          </a:p>
        </p:txBody>
      </p:sp>
    </p:spTree>
    <p:extLst>
      <p:ext uri="{BB962C8B-B14F-4D97-AF65-F5344CB8AC3E}">
        <p14:creationId xmlns:p14="http://schemas.microsoft.com/office/powerpoint/2010/main" val="1324651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Firewall </a:t>
            </a:r>
            <a:r>
              <a:rPr lang="en-US" sz="1200" b="0" i="0" kern="1200" dirty="0" err="1" smtClean="0">
                <a:solidFill>
                  <a:schemeClr val="tx1"/>
                </a:solidFill>
                <a:effectLst/>
                <a:latin typeface="+mn-lt"/>
                <a:ea typeface="+mn-ea"/>
                <a:cs typeface="+mn-cs"/>
              </a:rPr>
              <a:t>jaringan</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terintegrasi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dengan</a:t>
            </a:r>
            <a:r>
              <a:rPr lang="en-US" sz="1200" b="0" i="0" kern="1200" dirty="0" smtClean="0">
                <a:solidFill>
                  <a:schemeClr val="tx1"/>
                </a:solidFill>
                <a:effectLst/>
                <a:latin typeface="+mn-lt"/>
                <a:ea typeface="+mn-ea"/>
                <a:cs typeface="+mn-cs"/>
              </a:rPr>
              <a:t> Amazon VPC,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kemampuan</a:t>
            </a:r>
            <a:r>
              <a:rPr lang="en-US" sz="1200" b="0" i="0" kern="1200" dirty="0" smtClean="0">
                <a:solidFill>
                  <a:schemeClr val="tx1"/>
                </a:solidFill>
                <a:effectLst/>
                <a:latin typeface="+mn-lt"/>
                <a:ea typeface="+mn-ea"/>
                <a:cs typeface="+mn-cs"/>
              </a:rPr>
              <a:t> firewall </a:t>
            </a:r>
            <a:r>
              <a:rPr lang="en-US" sz="1200" b="0" i="0" kern="1200" dirty="0" err="1" smtClean="0">
                <a:solidFill>
                  <a:schemeClr val="tx1"/>
                </a:solidFill>
                <a:effectLst/>
                <a:latin typeface="+mn-lt"/>
                <a:ea typeface="+mn-ea"/>
                <a:cs typeface="+mn-cs"/>
              </a:rPr>
              <a:t>aplikasi</a:t>
            </a:r>
            <a:r>
              <a:rPr lang="en-US" sz="1200" b="0" i="0" kern="1200" dirty="0" smtClean="0">
                <a:solidFill>
                  <a:schemeClr val="tx1"/>
                </a:solidFill>
                <a:effectLst/>
                <a:latin typeface="+mn-lt"/>
                <a:ea typeface="+mn-ea"/>
                <a:cs typeface="+mn-cs"/>
              </a:rPr>
              <a:t> web di AWS WAF </a:t>
            </a:r>
            <a:r>
              <a:rPr lang="en-US" sz="1200" b="0" i="0" kern="1200" dirty="0" err="1" smtClean="0">
                <a:solidFill>
                  <a:schemeClr val="tx1"/>
                </a:solidFill>
                <a:effectLst/>
                <a:latin typeface="+mn-lt"/>
                <a:ea typeface="+mn-ea"/>
                <a:cs typeface="+mn-cs"/>
              </a:rPr>
              <a:t>memungkinkan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membuat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jaringan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pribadi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akses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kontrol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instans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aplikasi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Enkripsi</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dikontrol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pelanggan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dalam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transisi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dengan</a:t>
            </a:r>
            <a:r>
              <a:rPr lang="en-US" sz="1200" b="0" i="0" kern="1200" dirty="0" smtClean="0">
                <a:solidFill>
                  <a:schemeClr val="tx1"/>
                </a:solidFill>
                <a:effectLst/>
                <a:latin typeface="+mn-lt"/>
                <a:ea typeface="+mn-ea"/>
                <a:cs typeface="+mn-cs"/>
              </a:rPr>
              <a:t> TLS di </a:t>
            </a:r>
            <a:r>
              <a:rPr lang="en-US" sz="1200" b="0" i="0" kern="1200" dirty="0" err="1" smtClean="0">
                <a:solidFill>
                  <a:schemeClr val="tx1"/>
                </a:solidFill>
                <a:effectLst/>
                <a:latin typeface="+mn-lt"/>
                <a:ea typeface="+mn-ea"/>
                <a:cs typeface="+mn-cs"/>
              </a:rPr>
              <a:t>semua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layanan</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Opsi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konektivitas</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memungkinkan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koneksi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pribadi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khusus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kantor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lingkungan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kantor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(on-premise)</a:t>
            </a:r>
          </a:p>
          <a:p>
            <a:r>
              <a:rPr lang="en-US" sz="1200" b="0" i="0" kern="1200" dirty="0" err="1" smtClean="0">
                <a:solidFill>
                  <a:schemeClr val="tx1"/>
                </a:solidFill>
                <a:effectLst/>
                <a:latin typeface="+mn-lt"/>
                <a:ea typeface="+mn-ea"/>
                <a:cs typeface="+mn-cs"/>
              </a:rPr>
              <a:t>Enkripsi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otomatis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semua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lalu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jaringan</a:t>
            </a:r>
            <a:r>
              <a:rPr lang="en-US" sz="1200" b="0" i="0" kern="1200" dirty="0" smtClean="0">
                <a:solidFill>
                  <a:schemeClr val="tx1"/>
                </a:solidFill>
                <a:effectLst/>
                <a:latin typeface="+mn-lt"/>
                <a:ea typeface="+mn-ea"/>
                <a:cs typeface="+mn-cs"/>
              </a:rPr>
              <a:t> global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regional AWS di </a:t>
            </a:r>
            <a:r>
              <a:rPr lang="en-US" sz="1200" b="0" i="0" kern="1200" dirty="0" err="1" smtClean="0">
                <a:solidFill>
                  <a:schemeClr val="tx1"/>
                </a:solidFill>
                <a:effectLst/>
                <a:latin typeface="+mn-lt"/>
                <a:ea typeface="+mn-ea"/>
                <a:cs typeface="+mn-cs"/>
              </a:rPr>
              <a:t>antara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fasilitas</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diamankan</a:t>
            </a:r>
            <a:r>
              <a:rPr lang="en-US" sz="1200" b="0" i="0" kern="1200" dirty="0" smtClean="0">
                <a:solidFill>
                  <a:schemeClr val="tx1"/>
                </a:solidFill>
                <a:effectLst/>
                <a:latin typeface="+mn-lt"/>
                <a:ea typeface="+mn-ea"/>
                <a:cs typeface="+mn-cs"/>
              </a:rPr>
              <a:t> AWS</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36</a:t>
            </a:fld>
            <a:endParaRPr lang="id-ID"/>
          </a:p>
        </p:txBody>
      </p:sp>
    </p:spTree>
    <p:extLst>
      <p:ext uri="{BB962C8B-B14F-4D97-AF65-F5344CB8AC3E}">
        <p14:creationId xmlns:p14="http://schemas.microsoft.com/office/powerpoint/2010/main" val="1070138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err="1" smtClean="0"/>
              <a:t>Kemampuan</a:t>
            </a:r>
            <a:r>
              <a:rPr lang="en-US" dirty="0" smtClean="0"/>
              <a:t> </a:t>
            </a:r>
            <a:r>
              <a:rPr lang="en-US" dirty="0" err="1" smtClean="0"/>
              <a:t>enkripsi</a:t>
            </a:r>
            <a:r>
              <a:rPr lang="en-US" dirty="0" smtClean="0"/>
              <a:t> data yang </a:t>
            </a:r>
            <a:r>
              <a:rPr lang="en-US" dirty="0" err="1" smtClean="0"/>
              <a:t>tersedia</a:t>
            </a:r>
            <a:r>
              <a:rPr lang="en-US" dirty="0" smtClean="0"/>
              <a:t> di </a:t>
            </a:r>
            <a:r>
              <a:rPr lang="en-US" dirty="0" err="1" smtClean="0"/>
              <a:t>layanan</a:t>
            </a:r>
            <a:r>
              <a:rPr lang="en-US" dirty="0" smtClean="0"/>
              <a:t> </a:t>
            </a:r>
            <a:r>
              <a:rPr lang="en-US" dirty="0" err="1" smtClean="0"/>
              <a:t>penyimpanan</a:t>
            </a:r>
            <a:r>
              <a:rPr lang="en-US" dirty="0" smtClean="0"/>
              <a:t> </a:t>
            </a:r>
            <a:r>
              <a:rPr lang="en-US" dirty="0" err="1" smtClean="0"/>
              <a:t>dan</a:t>
            </a:r>
            <a:r>
              <a:rPr lang="en-US" dirty="0" smtClean="0"/>
              <a:t> database AWS, </a:t>
            </a:r>
            <a:r>
              <a:rPr lang="en-US" dirty="0" err="1" smtClean="0"/>
              <a:t>seperti</a:t>
            </a:r>
            <a:r>
              <a:rPr lang="en-US" dirty="0" smtClean="0"/>
              <a:t> EBS, S3, Glacier, Oracle RDS, SQL Server RDS, </a:t>
            </a:r>
            <a:r>
              <a:rPr lang="en-US" dirty="0" err="1" smtClean="0"/>
              <a:t>dan</a:t>
            </a:r>
            <a:r>
              <a:rPr lang="en-US" dirty="0" smtClean="0"/>
              <a:t> Redshift</a:t>
            </a:r>
          </a:p>
          <a:p>
            <a:pPr marL="171450" indent="-171450">
              <a:buFont typeface="Arial" pitchFamily="34" charset="0"/>
              <a:buChar char="•"/>
            </a:pPr>
            <a:r>
              <a:rPr lang="en-US" dirty="0" err="1" smtClean="0"/>
              <a:t>Opsi</a:t>
            </a:r>
            <a:r>
              <a:rPr lang="en-US" dirty="0" smtClean="0"/>
              <a:t> </a:t>
            </a:r>
            <a:r>
              <a:rPr lang="en-US" dirty="0" err="1" smtClean="0"/>
              <a:t>manajemen</a:t>
            </a:r>
            <a:r>
              <a:rPr lang="en-US" dirty="0" smtClean="0"/>
              <a:t> </a:t>
            </a:r>
            <a:r>
              <a:rPr lang="en-US" dirty="0" err="1" smtClean="0"/>
              <a:t>kunci</a:t>
            </a:r>
            <a:r>
              <a:rPr lang="en-US" dirty="0" smtClean="0"/>
              <a:t> </a:t>
            </a:r>
            <a:r>
              <a:rPr lang="en-US" dirty="0" err="1" smtClean="0"/>
              <a:t>fleksibel</a:t>
            </a:r>
            <a:r>
              <a:rPr lang="en-US" dirty="0" smtClean="0"/>
              <a:t>, </a:t>
            </a:r>
            <a:r>
              <a:rPr lang="en-US" dirty="0" err="1" smtClean="0"/>
              <a:t>termasuk</a:t>
            </a:r>
            <a:r>
              <a:rPr lang="en-US" dirty="0" smtClean="0"/>
              <a:t> AWS Key Management Service, </a:t>
            </a:r>
            <a:r>
              <a:rPr lang="en-US" dirty="0" err="1" smtClean="0"/>
              <a:t>memungkinkan</a:t>
            </a:r>
            <a:r>
              <a:rPr lang="en-US" dirty="0" smtClean="0"/>
              <a:t> </a:t>
            </a:r>
            <a:r>
              <a:rPr lang="en-US" dirty="0" err="1" smtClean="0"/>
              <a:t>Anda</a:t>
            </a:r>
            <a:r>
              <a:rPr lang="en-US" dirty="0" smtClean="0"/>
              <a:t> </a:t>
            </a:r>
            <a:r>
              <a:rPr lang="en-US" dirty="0" err="1" smtClean="0"/>
              <a:t>memilih</a:t>
            </a:r>
            <a:r>
              <a:rPr lang="en-US" dirty="0" smtClean="0"/>
              <a:t> </a:t>
            </a:r>
            <a:r>
              <a:rPr lang="en-US" dirty="0" err="1" smtClean="0"/>
              <a:t>apakah</a:t>
            </a:r>
            <a:r>
              <a:rPr lang="en-US" dirty="0" smtClean="0"/>
              <a:t> AWS </a:t>
            </a:r>
            <a:r>
              <a:rPr lang="en-US" dirty="0" err="1" smtClean="0"/>
              <a:t>akan</a:t>
            </a:r>
            <a:r>
              <a:rPr lang="en-US" dirty="0" smtClean="0"/>
              <a:t> </a:t>
            </a:r>
            <a:r>
              <a:rPr lang="en-US" dirty="0" err="1" smtClean="0"/>
              <a:t>mengelola</a:t>
            </a:r>
            <a:r>
              <a:rPr lang="en-US" dirty="0" smtClean="0"/>
              <a:t> </a:t>
            </a:r>
            <a:r>
              <a:rPr lang="en-US" dirty="0" err="1" smtClean="0"/>
              <a:t>kunci</a:t>
            </a:r>
            <a:r>
              <a:rPr lang="en-US" dirty="0" smtClean="0"/>
              <a:t> </a:t>
            </a:r>
            <a:r>
              <a:rPr lang="en-US" dirty="0" err="1" smtClean="0"/>
              <a:t>enkripsi</a:t>
            </a:r>
            <a:r>
              <a:rPr lang="en-US" dirty="0" smtClean="0"/>
              <a:t> </a:t>
            </a:r>
            <a:r>
              <a:rPr lang="en-US" dirty="0" err="1" smtClean="0"/>
              <a:t>atau</a:t>
            </a:r>
            <a:r>
              <a:rPr lang="en-US" dirty="0" smtClean="0"/>
              <a:t> </a:t>
            </a:r>
            <a:r>
              <a:rPr lang="en-US" dirty="0" err="1" smtClean="0"/>
              <a:t>Anda</a:t>
            </a:r>
            <a:r>
              <a:rPr lang="en-US" dirty="0" smtClean="0"/>
              <a:t> </a:t>
            </a:r>
            <a:r>
              <a:rPr lang="en-US" dirty="0" err="1" smtClean="0"/>
              <a:t>akan</a:t>
            </a:r>
            <a:r>
              <a:rPr lang="en-US" dirty="0" smtClean="0"/>
              <a:t> </a:t>
            </a:r>
            <a:r>
              <a:rPr lang="en-US" dirty="0" err="1" smtClean="0"/>
              <a:t>memiliki</a:t>
            </a:r>
            <a:r>
              <a:rPr lang="en-US" dirty="0" smtClean="0"/>
              <a:t> </a:t>
            </a:r>
            <a:r>
              <a:rPr lang="en-US" dirty="0" err="1" smtClean="0"/>
              <a:t>kontrol</a:t>
            </a:r>
            <a:r>
              <a:rPr lang="en-US" dirty="0" smtClean="0"/>
              <a:t> </a:t>
            </a:r>
            <a:r>
              <a:rPr lang="en-US" dirty="0" err="1" smtClean="0"/>
              <a:t>penuh</a:t>
            </a:r>
            <a:r>
              <a:rPr lang="en-US" dirty="0" smtClean="0"/>
              <a:t> </a:t>
            </a:r>
            <a:r>
              <a:rPr lang="en-US" dirty="0" err="1" smtClean="0"/>
              <a:t>atas</a:t>
            </a:r>
            <a:r>
              <a:rPr lang="en-US" dirty="0" smtClean="0"/>
              <a:t> </a:t>
            </a:r>
            <a:r>
              <a:rPr lang="en-US" dirty="0" err="1" smtClean="0"/>
              <a:t>kunci</a:t>
            </a:r>
            <a:r>
              <a:rPr lang="en-US" dirty="0" smtClean="0"/>
              <a:t> </a:t>
            </a:r>
            <a:r>
              <a:rPr lang="en-US" dirty="0" err="1" smtClean="0"/>
              <a:t>Anda</a:t>
            </a:r>
            <a:r>
              <a:rPr lang="en-US" dirty="0" smtClean="0"/>
              <a:t>.</a:t>
            </a:r>
          </a:p>
          <a:p>
            <a:pPr marL="171450" indent="-171450">
              <a:buFont typeface="Arial" pitchFamily="34" charset="0"/>
              <a:buChar char="•"/>
            </a:pPr>
            <a:r>
              <a:rPr lang="en-US" dirty="0" err="1" smtClean="0"/>
              <a:t>Antrean</a:t>
            </a:r>
            <a:r>
              <a:rPr lang="en-US" dirty="0" smtClean="0"/>
              <a:t> </a:t>
            </a:r>
            <a:r>
              <a:rPr lang="en-US" dirty="0" err="1" smtClean="0"/>
              <a:t>pesan</a:t>
            </a:r>
            <a:r>
              <a:rPr lang="en-US" dirty="0" smtClean="0"/>
              <a:t> </a:t>
            </a:r>
            <a:r>
              <a:rPr lang="en-US" dirty="0" err="1" smtClean="0"/>
              <a:t>terenkripsi</a:t>
            </a:r>
            <a:r>
              <a:rPr lang="en-US" dirty="0" smtClean="0"/>
              <a:t> </a:t>
            </a:r>
            <a:r>
              <a:rPr lang="en-US" dirty="0" err="1" smtClean="0"/>
              <a:t>untuk</a:t>
            </a:r>
            <a:r>
              <a:rPr lang="en-US" dirty="0" smtClean="0"/>
              <a:t> </a:t>
            </a:r>
            <a:r>
              <a:rPr lang="en-US" dirty="0" err="1" smtClean="0"/>
              <a:t>transmisi</a:t>
            </a:r>
            <a:r>
              <a:rPr lang="en-US" dirty="0" smtClean="0"/>
              <a:t> data </a:t>
            </a:r>
            <a:r>
              <a:rPr lang="en-US" dirty="0" err="1" smtClean="0"/>
              <a:t>sensitif</a:t>
            </a:r>
            <a:r>
              <a:rPr lang="en-US" dirty="0" smtClean="0"/>
              <a:t> </a:t>
            </a:r>
            <a:r>
              <a:rPr lang="en-US" dirty="0" err="1" smtClean="0"/>
              <a:t>menggunakan</a:t>
            </a:r>
            <a:r>
              <a:rPr lang="en-US" dirty="0" smtClean="0"/>
              <a:t> </a:t>
            </a:r>
            <a:r>
              <a:rPr lang="en-US" dirty="0" err="1" smtClean="0"/>
              <a:t>enkripsi</a:t>
            </a:r>
            <a:r>
              <a:rPr lang="en-US" dirty="0" smtClean="0"/>
              <a:t> </a:t>
            </a:r>
            <a:r>
              <a:rPr lang="en-US" dirty="0" err="1" smtClean="0"/>
              <a:t>sisi</a:t>
            </a:r>
            <a:r>
              <a:rPr lang="en-US" dirty="0" smtClean="0"/>
              <a:t> server (SSE) </a:t>
            </a:r>
            <a:r>
              <a:rPr lang="en-US" dirty="0" err="1" smtClean="0"/>
              <a:t>untuk</a:t>
            </a:r>
            <a:r>
              <a:rPr lang="en-US" dirty="0" smtClean="0"/>
              <a:t> Amazon SQS</a:t>
            </a:r>
            <a:br>
              <a:rPr lang="en-US" dirty="0" smtClean="0"/>
            </a:br>
            <a:endParaRPr lang="en-US" dirty="0" smtClean="0"/>
          </a:p>
          <a:p>
            <a:pPr marL="171450" indent="-171450">
              <a:buFont typeface="Arial" pitchFamily="34" charset="0"/>
              <a:buChar char="•"/>
            </a:pPr>
            <a:r>
              <a:rPr lang="en-US" dirty="0" err="1" smtClean="0"/>
              <a:t>Penyimpanan</a:t>
            </a:r>
            <a:r>
              <a:rPr lang="en-US" dirty="0" smtClean="0"/>
              <a:t> </a:t>
            </a:r>
            <a:r>
              <a:rPr lang="en-US" dirty="0" err="1" smtClean="0"/>
              <a:t>kunci</a:t>
            </a:r>
            <a:r>
              <a:rPr lang="en-US" dirty="0" smtClean="0"/>
              <a:t> </a:t>
            </a:r>
            <a:r>
              <a:rPr lang="en-US" dirty="0" err="1" smtClean="0"/>
              <a:t>kriptografis</a:t>
            </a:r>
            <a:r>
              <a:rPr lang="en-US" dirty="0" smtClean="0"/>
              <a:t> </a:t>
            </a:r>
            <a:r>
              <a:rPr lang="en-US" dirty="0" err="1" smtClean="0"/>
              <a:t>berbasis</a:t>
            </a:r>
            <a:r>
              <a:rPr lang="en-US" dirty="0" smtClean="0"/>
              <a:t> </a:t>
            </a:r>
            <a:r>
              <a:rPr lang="en-US" dirty="0" err="1" smtClean="0"/>
              <a:t>perangkat</a:t>
            </a:r>
            <a:r>
              <a:rPr lang="en-US" dirty="0" smtClean="0"/>
              <a:t> </a:t>
            </a:r>
            <a:r>
              <a:rPr lang="en-US" dirty="0" err="1" smtClean="0"/>
              <a:t>keras</a:t>
            </a:r>
            <a:r>
              <a:rPr lang="en-US" dirty="0" smtClean="0"/>
              <a:t> </a:t>
            </a:r>
            <a:r>
              <a:rPr lang="en-US" dirty="0" err="1" smtClean="0"/>
              <a:t>dan</a:t>
            </a:r>
            <a:r>
              <a:rPr lang="en-US" dirty="0" smtClean="0"/>
              <a:t> </a:t>
            </a:r>
            <a:r>
              <a:rPr lang="en-US" dirty="0" err="1" smtClean="0"/>
              <a:t>khusus</a:t>
            </a:r>
            <a:r>
              <a:rPr lang="en-US" dirty="0" smtClean="0"/>
              <a:t> </a:t>
            </a:r>
            <a:r>
              <a:rPr lang="en-US" dirty="0" err="1" smtClean="0"/>
              <a:t>dengan</a:t>
            </a:r>
            <a:r>
              <a:rPr lang="en-US" dirty="0" smtClean="0"/>
              <a:t> </a:t>
            </a:r>
            <a:r>
              <a:rPr lang="en-US" dirty="0" err="1" smtClean="0"/>
              <a:t>menggunakan</a:t>
            </a:r>
            <a:r>
              <a:rPr lang="en-US" dirty="0" smtClean="0"/>
              <a:t> AWS </a:t>
            </a:r>
            <a:r>
              <a:rPr lang="en-US" dirty="0" err="1" smtClean="0"/>
              <a:t>CloudHSM</a:t>
            </a:r>
            <a:r>
              <a:rPr lang="en-US" dirty="0" smtClean="0"/>
              <a:t>, </a:t>
            </a:r>
            <a:r>
              <a:rPr lang="en-US" dirty="0" err="1" smtClean="0"/>
              <a:t>memungkinkan</a:t>
            </a:r>
            <a:r>
              <a:rPr lang="en-US" dirty="0" smtClean="0"/>
              <a:t> </a:t>
            </a:r>
            <a:r>
              <a:rPr lang="en-US" dirty="0" err="1" smtClean="0"/>
              <a:t>Anda</a:t>
            </a:r>
            <a:r>
              <a:rPr lang="en-US" dirty="0" smtClean="0"/>
              <a:t> </a:t>
            </a:r>
            <a:r>
              <a:rPr lang="en-US" dirty="0" err="1" smtClean="0"/>
              <a:t>untuk</a:t>
            </a:r>
            <a:r>
              <a:rPr lang="en-US" dirty="0" smtClean="0"/>
              <a:t> </a:t>
            </a:r>
            <a:r>
              <a:rPr lang="en-US" dirty="0" err="1" smtClean="0"/>
              <a:t>memenuhi</a:t>
            </a:r>
            <a:r>
              <a:rPr lang="en-US" dirty="0" smtClean="0"/>
              <a:t> </a:t>
            </a:r>
            <a:r>
              <a:rPr lang="en-US" dirty="0" err="1" smtClean="0"/>
              <a:t>syarat-syarat</a:t>
            </a:r>
            <a:r>
              <a:rPr lang="en-US" dirty="0" smtClean="0"/>
              <a:t> </a:t>
            </a:r>
            <a:r>
              <a:rPr lang="en-US" dirty="0" err="1" smtClean="0"/>
              <a:t>kepatuhan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38</a:t>
            </a:fld>
            <a:endParaRPr lang="id-ID"/>
          </a:p>
        </p:txBody>
      </p:sp>
    </p:spTree>
    <p:extLst>
      <p:ext uri="{BB962C8B-B14F-4D97-AF65-F5344CB8AC3E}">
        <p14:creationId xmlns:p14="http://schemas.microsoft.com/office/powerpoint/2010/main" val="276592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err="1" smtClean="0">
                <a:solidFill>
                  <a:schemeClr val="tx1"/>
                </a:solidFill>
                <a:effectLst/>
                <a:latin typeface="+mn-lt"/>
                <a:ea typeface="+mn-ea"/>
                <a:cs typeface="+mn-cs"/>
              </a:rPr>
              <a:t>Layanan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penilaian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keamanan</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Amazon Inspector</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secara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otomatis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menilai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kerentanan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penyimpangan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aplikasi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praktik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terbaik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termasuk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jaringan</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terpengaruh</a:t>
            </a:r>
            <a:r>
              <a:rPr lang="en-US" sz="1200" b="0" i="0" kern="1200" dirty="0" smtClean="0">
                <a:solidFill>
                  <a:schemeClr val="tx1"/>
                </a:solidFill>
                <a:effectLst/>
                <a:latin typeface="+mn-lt"/>
                <a:ea typeface="+mn-ea"/>
                <a:cs typeface="+mn-cs"/>
              </a:rPr>
              <a:t>, OS,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penyimpanan</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terkait</a:t>
            </a:r>
            <a:r>
              <a:rPr lang="en-US" sz="1200" b="0" i="0" kern="1200" dirty="0" smtClean="0">
                <a:solidFill>
                  <a:schemeClr val="tx1"/>
                </a:solidFill>
                <a:effectLst/>
                <a:latin typeface="+mn-lt"/>
                <a:ea typeface="+mn-ea"/>
                <a:cs typeface="+mn-cs"/>
              </a:rPr>
              <a:t>.</a:t>
            </a:r>
          </a:p>
          <a:p>
            <a:pPr marL="171450" indent="-171450">
              <a:buFont typeface="Arial" pitchFamily="34" charset="0"/>
              <a:buChar char="•"/>
            </a:pPr>
            <a:r>
              <a:rPr lang="en-US" sz="1200" b="0" i="0" kern="1200" dirty="0" err="1" smtClean="0">
                <a:solidFill>
                  <a:schemeClr val="tx1"/>
                </a:solidFill>
                <a:effectLst/>
                <a:latin typeface="+mn-lt"/>
                <a:ea typeface="+mn-ea"/>
                <a:cs typeface="+mn-cs"/>
              </a:rPr>
              <a:t>Alat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penyebaran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mengelola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pembuatan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dekomisioning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sumber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daya</a:t>
            </a:r>
            <a:r>
              <a:rPr lang="en-US" sz="1200" b="0" i="0" kern="1200" dirty="0" smtClean="0">
                <a:solidFill>
                  <a:schemeClr val="tx1"/>
                </a:solidFill>
                <a:effectLst/>
                <a:latin typeface="+mn-lt"/>
                <a:ea typeface="+mn-ea"/>
                <a:cs typeface="+mn-cs"/>
              </a:rPr>
              <a:t> AWS </a:t>
            </a:r>
            <a:r>
              <a:rPr lang="en-US" sz="1200" b="0" i="0" u="none" strike="noStrike" kern="1200" dirty="0" err="1" smtClean="0">
                <a:solidFill>
                  <a:schemeClr val="tx1"/>
                </a:solidFill>
                <a:effectLst/>
                <a:latin typeface="+mn-lt"/>
                <a:ea typeface="+mn-ea"/>
                <a:cs typeface="+mn-cs"/>
              </a:rPr>
              <a:t>sesuai</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denga</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standar</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organisasi</a:t>
            </a:r>
            <a:endParaRPr lang="en-US" sz="1200" b="0" i="0" kern="1200" dirty="0" smtClean="0">
              <a:solidFill>
                <a:schemeClr val="tx1"/>
              </a:solidFill>
              <a:effectLst/>
              <a:latin typeface="+mn-lt"/>
              <a:ea typeface="+mn-ea"/>
              <a:cs typeface="+mn-cs"/>
            </a:endParaRPr>
          </a:p>
          <a:p>
            <a:pPr marL="171450" indent="-171450">
              <a:buFont typeface="Arial" pitchFamily="34" charset="0"/>
              <a:buChar char="•"/>
            </a:pPr>
            <a:r>
              <a:rPr lang="en-US" sz="1200" b="0" i="0" kern="1200" dirty="0" err="1" smtClean="0">
                <a:solidFill>
                  <a:schemeClr val="tx1"/>
                </a:solidFill>
                <a:effectLst/>
                <a:latin typeface="+mn-lt"/>
                <a:ea typeface="+mn-ea"/>
                <a:cs typeface="+mn-cs"/>
              </a:rPr>
              <a:t>Alat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manajemen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inventaris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konfigurasi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termasuk</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AWS </a:t>
            </a:r>
            <a:r>
              <a:rPr lang="en-US" sz="1200" b="0" i="0" u="none" strike="noStrike"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mengidentifikasi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sumber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daya</a:t>
            </a:r>
            <a:r>
              <a:rPr lang="en-US" sz="1200" b="0" i="0" kern="1200" dirty="0" smtClean="0">
                <a:solidFill>
                  <a:schemeClr val="tx1"/>
                </a:solidFill>
                <a:effectLst/>
                <a:latin typeface="+mn-lt"/>
                <a:ea typeface="+mn-ea"/>
                <a:cs typeface="+mn-cs"/>
              </a:rPr>
              <a:t> AWS, </a:t>
            </a:r>
            <a:r>
              <a:rPr lang="en-US" sz="1200" b="0" i="0" kern="1200" dirty="0" err="1" smtClean="0">
                <a:solidFill>
                  <a:schemeClr val="tx1"/>
                </a:solidFill>
                <a:effectLst/>
                <a:latin typeface="+mn-lt"/>
                <a:ea typeface="+mn-ea"/>
                <a:cs typeface="+mn-cs"/>
              </a:rPr>
              <a:t>lalu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melacak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mengelola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perubahan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terhadap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sumber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tersebut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seiring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waktu</a:t>
            </a:r>
            <a:r>
              <a:rPr lang="en-US" sz="1200" b="0" i="0" kern="1200" dirty="0" smtClean="0">
                <a:solidFill>
                  <a:schemeClr val="tx1"/>
                </a:solidFill>
                <a:effectLst/>
                <a:latin typeface="+mn-lt"/>
                <a:ea typeface="+mn-ea"/>
                <a:cs typeface="+mn-cs"/>
              </a:rPr>
              <a:t>.</a:t>
            </a:r>
          </a:p>
          <a:p>
            <a:pPr marL="171450" indent="-171450">
              <a:buFont typeface="Arial" pitchFamily="34" charset="0"/>
              <a:buChar char="•"/>
            </a:pPr>
            <a:r>
              <a:rPr lang="en-US" sz="1200" b="0" i="0" kern="1200" dirty="0" err="1" smtClean="0">
                <a:solidFill>
                  <a:schemeClr val="tx1"/>
                </a:solidFill>
                <a:effectLst/>
                <a:latin typeface="+mn-lt"/>
                <a:ea typeface="+mn-ea"/>
                <a:cs typeface="+mn-cs"/>
              </a:rPr>
              <a:t>Alat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penentuan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manajemen</a:t>
            </a:r>
            <a:r>
              <a:rPr lang="en-US" sz="1200" b="0" i="0" kern="1200" dirty="0" smtClean="0">
                <a:solidFill>
                  <a:schemeClr val="tx1"/>
                </a:solidFill>
                <a:effectLst/>
                <a:latin typeface="+mn-lt"/>
                <a:ea typeface="+mn-ea"/>
                <a:cs typeface="+mn-cs"/>
              </a:rPr>
              <a:t> template, </a:t>
            </a:r>
            <a:r>
              <a:rPr lang="en-US" sz="1200" b="0" i="0" kern="1200" dirty="0" err="1" smtClean="0">
                <a:solidFill>
                  <a:schemeClr val="tx1"/>
                </a:solidFill>
                <a:effectLst/>
                <a:latin typeface="+mn-lt"/>
                <a:ea typeface="+mn-ea"/>
                <a:cs typeface="+mn-cs"/>
              </a:rPr>
              <a:t>termasuk</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AWS </a:t>
            </a:r>
            <a:r>
              <a:rPr lang="en-US" sz="1200" b="0" i="0" u="none" strike="noStrike" kern="1200" dirty="0" err="1" smtClean="0">
                <a:solidFill>
                  <a:schemeClr val="tx1"/>
                </a:solidFill>
                <a:effectLst/>
                <a:latin typeface="+mn-lt"/>
                <a:ea typeface="+mn-ea"/>
                <a:cs typeface="+mn-cs"/>
              </a:rPr>
              <a:t>CloudFormation</a:t>
            </a:r>
            <a:r>
              <a:rPr lang="en-US" sz="1200" b="0" i="0" u="none" strike="noStrike"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membuat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lingkungan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standar</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dikonfigurasi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sebelumnya</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39</a:t>
            </a:fld>
            <a:endParaRPr lang="id-ID"/>
          </a:p>
        </p:txBody>
      </p:sp>
    </p:spTree>
    <p:extLst>
      <p:ext uri="{BB962C8B-B14F-4D97-AF65-F5344CB8AC3E}">
        <p14:creationId xmlns:p14="http://schemas.microsoft.com/office/powerpoint/2010/main" val="1367001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err="1" smtClean="0">
                <a:solidFill>
                  <a:schemeClr val="tx1"/>
                </a:solidFill>
                <a:effectLst/>
                <a:latin typeface="+mn-lt"/>
                <a:ea typeface="+mn-ea"/>
                <a:cs typeface="+mn-cs"/>
              </a:rPr>
              <a:t>Visibilitas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secara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mendalam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terhadap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panggilan</a:t>
            </a:r>
            <a:r>
              <a:rPr lang="en-US" sz="1200" b="0" i="0" kern="1200" dirty="0" smtClean="0">
                <a:solidFill>
                  <a:schemeClr val="tx1"/>
                </a:solidFill>
                <a:effectLst/>
                <a:latin typeface="+mn-lt"/>
                <a:ea typeface="+mn-ea"/>
                <a:cs typeface="+mn-cs"/>
              </a:rPr>
              <a:t> API </a:t>
            </a:r>
            <a:r>
              <a:rPr lang="en-US" sz="1200" b="0" i="0" kern="1200" dirty="0" err="1" smtClean="0">
                <a:solidFill>
                  <a:schemeClr val="tx1"/>
                </a:solidFill>
                <a:effectLst/>
                <a:latin typeface="+mn-lt"/>
                <a:ea typeface="+mn-ea"/>
                <a:cs typeface="+mn-cs"/>
              </a:rPr>
              <a:t>melalui</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AWS </a:t>
            </a:r>
            <a:r>
              <a:rPr lang="en-US" sz="1200" b="0" i="0" u="none" strike="noStrike" kern="1200" dirty="0" err="1" smtClean="0">
                <a:solidFill>
                  <a:schemeClr val="tx1"/>
                </a:solidFill>
                <a:effectLst/>
                <a:latin typeface="+mn-lt"/>
                <a:ea typeface="+mn-ea"/>
                <a:cs typeface="+mn-cs"/>
              </a:rPr>
              <a:t>CloudTrail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termasuk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siapa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panggilan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dilakukan</a:t>
            </a:r>
            <a:endParaRPr lang="en-US" sz="1200" b="0" i="0" kern="1200" dirty="0" smtClean="0">
              <a:solidFill>
                <a:schemeClr val="tx1"/>
              </a:solidFill>
              <a:effectLst/>
              <a:latin typeface="+mn-lt"/>
              <a:ea typeface="+mn-ea"/>
              <a:cs typeface="+mn-cs"/>
            </a:endParaRPr>
          </a:p>
          <a:p>
            <a:pPr marL="171450" indent="-171450">
              <a:buFont typeface="Arial" pitchFamily="34" charset="0"/>
              <a:buChar char="•"/>
            </a:pPr>
            <a:r>
              <a:rPr lang="en-US" sz="1200" b="0" i="0" kern="1200" dirty="0" err="1" smtClean="0">
                <a:solidFill>
                  <a:schemeClr val="tx1"/>
                </a:solidFill>
                <a:effectLst/>
                <a:latin typeface="+mn-lt"/>
                <a:ea typeface="+mn-ea"/>
                <a:cs typeface="+mn-cs"/>
              </a:rPr>
              <a:t>Opsi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agregasi</a:t>
            </a:r>
            <a:r>
              <a:rPr lang="en-US" sz="1200" b="0" i="0" kern="1200" dirty="0" smtClean="0">
                <a:solidFill>
                  <a:schemeClr val="tx1"/>
                </a:solidFill>
                <a:effectLst/>
                <a:latin typeface="+mn-lt"/>
                <a:ea typeface="+mn-ea"/>
                <a:cs typeface="+mn-cs"/>
              </a:rPr>
              <a:t> log, </a:t>
            </a:r>
            <a:r>
              <a:rPr lang="en-US" sz="1200" b="0" i="0" kern="1200" dirty="0" err="1" smtClean="0">
                <a:solidFill>
                  <a:schemeClr val="tx1"/>
                </a:solidFill>
                <a:effectLst/>
                <a:latin typeface="+mn-lt"/>
                <a:ea typeface="+mn-ea"/>
                <a:cs typeface="+mn-cs"/>
              </a:rPr>
              <a:t>investigasi</a:t>
            </a:r>
            <a:r>
              <a:rPr lang="en-US" sz="1200" b="0" i="0" kern="1200" dirty="0" smtClean="0">
                <a:solidFill>
                  <a:schemeClr val="tx1"/>
                </a:solidFill>
                <a:effectLst/>
                <a:latin typeface="+mn-lt"/>
                <a:ea typeface="+mn-ea"/>
                <a:cs typeface="+mn-cs"/>
              </a:rPr>
              <a:t> streamline,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pelaporan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kepatuhan</a:t>
            </a:r>
            <a:endParaRPr lang="en-US" sz="1200" b="0" i="0" kern="1200" dirty="0" smtClean="0">
              <a:solidFill>
                <a:schemeClr val="tx1"/>
              </a:solidFill>
              <a:effectLst/>
              <a:latin typeface="+mn-lt"/>
              <a:ea typeface="+mn-ea"/>
              <a:cs typeface="+mn-cs"/>
            </a:endParaRPr>
          </a:p>
          <a:p>
            <a:pPr marL="171450" indent="-171450">
              <a:buFont typeface="Arial" pitchFamily="34" charset="0"/>
              <a:buChar char="•"/>
            </a:pPr>
            <a:r>
              <a:rPr lang="en-US" sz="1200" b="0" i="0" kern="1200" dirty="0" err="1" smtClean="0">
                <a:solidFill>
                  <a:schemeClr val="tx1"/>
                </a:solidFill>
                <a:effectLst/>
                <a:latin typeface="+mn-lt"/>
                <a:ea typeface="+mn-ea"/>
                <a:cs typeface="+mn-cs"/>
              </a:rPr>
              <a:t>Pemberitahuan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peringatan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melalui</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Amazon </a:t>
            </a:r>
            <a:r>
              <a:rPr lang="en-US" sz="1200" b="0" i="0" u="none" strike="noStrike" kern="1200" dirty="0" err="1" smtClean="0">
                <a:solidFill>
                  <a:schemeClr val="tx1"/>
                </a:solidFill>
                <a:effectLst/>
                <a:latin typeface="+mn-lt"/>
                <a:ea typeface="+mn-ea"/>
                <a:cs typeface="+mn-cs"/>
              </a:rPr>
              <a:t>CloudWatch</a:t>
            </a:r>
            <a:r>
              <a:rPr lang="en-US" sz="1200" b="0" i="0" u="none" strike="noStrike"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ketika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terjadi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kejadian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spesifik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ambang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batas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terlampaui</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40</a:t>
            </a:fld>
            <a:endParaRPr lang="id-ID"/>
          </a:p>
        </p:txBody>
      </p:sp>
    </p:spTree>
    <p:extLst>
      <p:ext uri="{BB962C8B-B14F-4D97-AF65-F5344CB8AC3E}">
        <p14:creationId xmlns:p14="http://schemas.microsoft.com/office/powerpoint/2010/main" val="199380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u="none" strike="noStrike" kern="1200" dirty="0" smtClean="0">
                <a:solidFill>
                  <a:schemeClr val="tx1"/>
                </a:solidFill>
                <a:effectLst/>
                <a:latin typeface="+mn-lt"/>
                <a:ea typeface="+mn-ea"/>
                <a:cs typeface="+mn-cs"/>
              </a:rPr>
              <a:t>AWS Identity and Access Management (IAM) </a:t>
            </a:r>
            <a:r>
              <a:rPr lang="en-US" sz="1200" b="0" i="0" kern="1200" dirty="0" err="1" smtClean="0">
                <a:solidFill>
                  <a:schemeClr val="tx1"/>
                </a:solidFill>
                <a:effectLst/>
                <a:latin typeface="+mn-lt"/>
                <a:ea typeface="+mn-ea"/>
                <a:cs typeface="+mn-cs"/>
              </a:rPr>
              <a:t>memungkinkan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menentukan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akun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pengguna</a:t>
            </a:r>
            <a:r>
              <a:rPr lang="en-US" sz="1200" b="0" i="0" kern="1200" dirty="0" smtClean="0">
                <a:solidFill>
                  <a:schemeClr val="tx1"/>
                </a:solidFill>
                <a:effectLst/>
                <a:latin typeface="+mn-lt"/>
                <a:ea typeface="+mn-ea"/>
                <a:cs typeface="+mn-cs"/>
              </a:rPr>
              <a:t> individual </a:t>
            </a:r>
            <a:r>
              <a:rPr lang="en-US" sz="1200" b="0" i="0" kern="1200" dirty="0" err="1" smtClean="0">
                <a:solidFill>
                  <a:schemeClr val="tx1"/>
                </a:solidFill>
                <a:effectLst/>
                <a:latin typeface="+mn-lt"/>
                <a:ea typeface="+mn-ea"/>
                <a:cs typeface="+mn-cs"/>
              </a:rPr>
              <a:t>dengan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izin</a:t>
            </a:r>
            <a:r>
              <a:rPr lang="en-US" sz="1200" b="0" i="0" kern="1200" dirty="0" smtClean="0">
                <a:solidFill>
                  <a:schemeClr val="tx1"/>
                </a:solidFill>
                <a:effectLst/>
                <a:latin typeface="+mn-lt"/>
                <a:ea typeface="+mn-ea"/>
                <a:cs typeface="+mn-cs"/>
              </a:rPr>
              <a:t> di </a:t>
            </a:r>
            <a:r>
              <a:rPr lang="en-US" sz="1200" b="0" i="0" kern="1200" dirty="0" err="1" smtClean="0">
                <a:solidFill>
                  <a:schemeClr val="tx1"/>
                </a:solidFill>
                <a:effectLst/>
                <a:latin typeface="+mn-lt"/>
                <a:ea typeface="+mn-ea"/>
                <a:cs typeface="+mn-cs"/>
              </a:rPr>
              <a:t>seluruh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sumber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daya</a:t>
            </a:r>
            <a:r>
              <a:rPr lang="en-US" sz="1200" b="0" i="0" kern="1200" dirty="0" smtClean="0">
                <a:solidFill>
                  <a:schemeClr val="tx1"/>
                </a:solidFill>
                <a:effectLst/>
                <a:latin typeface="+mn-lt"/>
                <a:ea typeface="+mn-ea"/>
                <a:cs typeface="+mn-cs"/>
              </a:rPr>
              <a:t> AWS</a:t>
            </a:r>
          </a:p>
          <a:p>
            <a:pPr marL="171450" indent="-171450">
              <a:buFont typeface="Arial" pitchFamily="34" charset="0"/>
              <a:buChar char="•"/>
            </a:pPr>
            <a:r>
              <a:rPr lang="en-US" sz="1200" b="0" i="0" u="none" strike="noStrike" kern="1200" dirty="0" smtClean="0">
                <a:solidFill>
                  <a:schemeClr val="tx1"/>
                </a:solidFill>
                <a:effectLst/>
                <a:latin typeface="+mn-lt"/>
                <a:ea typeface="+mn-ea"/>
                <a:cs typeface="+mn-cs"/>
              </a:rPr>
              <a:t>AWS Multi-Factor Authentication</a:t>
            </a:r>
            <a:r>
              <a:rPr lang="en-US" sz="1200" b="0" i="0" u="none" strike="noStrike"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akun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istimewa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termasuk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autentikator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berbasis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perangkat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keras</a:t>
            </a:r>
            <a:endParaRPr lang="en-US" sz="1200" b="0" i="0" kern="1200" dirty="0" smtClean="0">
              <a:solidFill>
                <a:schemeClr val="tx1"/>
              </a:solidFill>
              <a:effectLst/>
              <a:latin typeface="+mn-lt"/>
              <a:ea typeface="+mn-ea"/>
              <a:cs typeface="+mn-cs"/>
            </a:endParaRPr>
          </a:p>
          <a:p>
            <a:pPr marL="171450" indent="-171450">
              <a:buFont typeface="Arial" pitchFamily="34" charset="0"/>
              <a:buChar char="•"/>
            </a:pPr>
            <a:r>
              <a:rPr lang="en-US" sz="1200" b="0" i="0" u="none" strike="noStrike" kern="1200" dirty="0" smtClean="0">
                <a:solidFill>
                  <a:schemeClr val="tx1"/>
                </a:solidFill>
                <a:effectLst/>
                <a:latin typeface="+mn-lt"/>
                <a:ea typeface="+mn-ea"/>
                <a:cs typeface="+mn-cs"/>
              </a:rPr>
              <a:t>AWS Directory Service</a:t>
            </a:r>
            <a:r>
              <a:rPr lang="en-US" sz="1200" b="0" i="0" u="none" strike="noStrike"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memungkinkan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mengintegrasikan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memfederasikan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direktori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perusahaan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mengurangi</a:t>
            </a:r>
            <a:r>
              <a:rPr lang="en-US" sz="1200" b="0" i="0" kern="1200" dirty="0" smtClean="0">
                <a:solidFill>
                  <a:schemeClr val="tx1"/>
                </a:solidFill>
                <a:effectLst/>
                <a:latin typeface="+mn-lt"/>
                <a:ea typeface="+mn-ea"/>
                <a:cs typeface="+mn-cs"/>
              </a:rPr>
              <a:t> overhead </a:t>
            </a:r>
            <a:r>
              <a:rPr lang="en-US" sz="1200" b="0" i="0" kern="1200" dirty="0" err="1" smtClean="0">
                <a:solidFill>
                  <a:schemeClr val="tx1"/>
                </a:solidFill>
                <a:effectLst/>
                <a:latin typeface="+mn-lt"/>
                <a:ea typeface="+mn-ea"/>
                <a:cs typeface="+mn-cs"/>
              </a:rPr>
              <a:t>administratif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meningkatkan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pengalaman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pengguna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akhir</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41</a:t>
            </a:fld>
            <a:endParaRPr lang="id-ID"/>
          </a:p>
        </p:txBody>
      </p:sp>
    </p:spTree>
    <p:extLst>
      <p:ext uri="{BB962C8B-B14F-4D97-AF65-F5344CB8AC3E}">
        <p14:creationId xmlns:p14="http://schemas.microsoft.com/office/powerpoint/2010/main" val="3740244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100" b="1" kern="1200" dirty="0" smtClean="0">
                <a:solidFill>
                  <a:schemeClr val="tx1"/>
                </a:solidFill>
                <a:effectLst/>
                <a:latin typeface="+mj-lt"/>
                <a:ea typeface="+mn-ea"/>
                <a:cs typeface="+mn-cs"/>
              </a:rPr>
              <a:t>Security</a:t>
            </a:r>
            <a:r>
              <a:rPr lang="id-ID" sz="1100" kern="1200" dirty="0" smtClean="0">
                <a:solidFill>
                  <a:schemeClr val="tx1"/>
                </a:solidFill>
                <a:effectLst/>
                <a:latin typeface="+mj-lt"/>
                <a:ea typeface="+mn-ea"/>
                <a:cs typeface="+mn-cs"/>
              </a:rPr>
              <a:t/>
            </a:r>
            <a:br>
              <a:rPr lang="id-ID" sz="1100" kern="1200" dirty="0" smtClean="0">
                <a:solidFill>
                  <a:schemeClr val="tx1"/>
                </a:solidFill>
                <a:effectLst/>
                <a:latin typeface="+mj-lt"/>
                <a:ea typeface="+mn-ea"/>
                <a:cs typeface="+mn-cs"/>
              </a:rPr>
            </a:br>
            <a:r>
              <a:rPr lang="id-ID" sz="1100" kern="1200" dirty="0" smtClean="0">
                <a:solidFill>
                  <a:schemeClr val="tx1"/>
                </a:solidFill>
                <a:effectLst/>
                <a:latin typeface="+mj-lt"/>
                <a:ea typeface="+mn-ea"/>
                <a:cs typeface="+mn-cs"/>
              </a:rPr>
              <a:t/>
            </a:r>
            <a:br>
              <a:rPr lang="id-ID" sz="1100" kern="1200" dirty="0" smtClean="0">
                <a:solidFill>
                  <a:schemeClr val="tx1"/>
                </a:solidFill>
                <a:effectLst/>
                <a:latin typeface="+mj-lt"/>
                <a:ea typeface="+mn-ea"/>
                <a:cs typeface="+mn-cs"/>
              </a:rPr>
            </a:br>
            <a:r>
              <a:rPr lang="id-ID" sz="1100" kern="1200" dirty="0" smtClean="0">
                <a:solidFill>
                  <a:schemeClr val="tx1"/>
                </a:solidFill>
                <a:effectLst/>
                <a:latin typeface="+mj-lt"/>
                <a:ea typeface="+mn-ea"/>
                <a:cs typeface="+mn-cs"/>
              </a:rPr>
              <a:t>Keamanan cloud di AWS adalah prioritas tertinggi. Sebagai pelanggan AWS, kita akan mendapat manfaat dari pusat data dan arsitektur jaringan yang dibangun untuk memenuhi persyaratan organisasi yang paling peka terhadap keamanan. Keamanan di cloud sama seperti keamanan di pusat data di tempat kita — hanya tanpa biaya pemeliharaan fasilitas dan perangkat keras. Di cloud, kita tidak perlu mengelola server fisik atau perangkat penyimpanan. Sebagai gantinya, kita menggunakan alat keamanan berbasis perangkat lunak untuk memantau dan melindungi aliran informasi ke dalam dan keluar dari sumber daya cloud kita.</a:t>
            </a:r>
          </a:p>
          <a:p>
            <a:endParaRPr lang="id-ID" sz="1100" kern="1200" dirty="0" smtClean="0">
              <a:solidFill>
                <a:schemeClr val="tx1"/>
              </a:solidFill>
              <a:effectLst/>
              <a:latin typeface="+mj-lt"/>
              <a:ea typeface="+mn-ea"/>
              <a:cs typeface="+mn-cs"/>
            </a:endParaRPr>
          </a:p>
          <a:p>
            <a:r>
              <a:rPr lang="id-ID" sz="1100" dirty="0" smtClean="0">
                <a:effectLst/>
                <a:latin typeface="+mj-lt"/>
              </a:rPr>
              <a:t>AWS memberikan beberapa kemampuan dan layanan keamanan untuk meningkatkan privasi dan mengendalikan akses jaringan. Hal ini mencakup:</a:t>
            </a:r>
          </a:p>
          <a:p>
            <a:pPr marL="171450" indent="-171450">
              <a:buFontTx/>
              <a:buChar char="-"/>
            </a:pPr>
            <a:r>
              <a:rPr lang="id-ID" sz="1100" dirty="0" smtClean="0">
                <a:effectLst/>
                <a:latin typeface="+mj-lt"/>
              </a:rPr>
              <a:t>Firewall jaringan yang terintegrasi dengan Amazon VPC, dan kemampuan firewall aplikasi web di AWS WAF memungkinkan untuk membuat jaringan pribadi dan akses kontrol ke instans dan aplikasi</a:t>
            </a:r>
          </a:p>
          <a:p>
            <a:pPr marL="171450" indent="-171450">
              <a:buFontTx/>
              <a:buChar char="-"/>
            </a:pPr>
            <a:r>
              <a:rPr lang="id-ID" sz="1100" dirty="0" smtClean="0">
                <a:effectLst/>
                <a:latin typeface="+mj-lt"/>
              </a:rPr>
              <a:t>Enkripsi yang dikontrol pelanggan dalam transisi dengan TLS di semua layanan</a:t>
            </a:r>
          </a:p>
          <a:p>
            <a:pPr marL="171450" indent="-171450">
              <a:buFontTx/>
              <a:buChar char="-"/>
            </a:pPr>
            <a:r>
              <a:rPr lang="id-ID" sz="1100" dirty="0" smtClean="0">
                <a:effectLst/>
                <a:latin typeface="+mj-lt"/>
              </a:rPr>
              <a:t>Opsi konektivitas yang memungkinkan koneksi pribadi, atau khusus dari kantor atau lingkungan kantor (on-premise)</a:t>
            </a:r>
          </a:p>
          <a:p>
            <a:pPr marL="171450" indent="-171450">
              <a:buFontTx/>
              <a:buChar char="-"/>
            </a:pPr>
            <a:r>
              <a:rPr lang="id-ID" sz="1100" dirty="0" smtClean="0">
                <a:effectLst/>
                <a:latin typeface="+mj-lt"/>
              </a:rPr>
              <a:t>Enkripsi otomatis semua lalu lintas pada jaringan global dan regional AWS di antara fasilitas yang diamankan AWS</a:t>
            </a:r>
          </a:p>
          <a:p>
            <a:r>
              <a:rPr lang="id-ID" sz="1100" kern="1200" dirty="0" smtClean="0">
                <a:solidFill>
                  <a:schemeClr val="tx1"/>
                </a:solidFill>
                <a:effectLst/>
                <a:latin typeface="+mj-lt"/>
                <a:ea typeface="+mn-ea"/>
                <a:cs typeface="+mn-cs"/>
              </a:rPr>
              <a:t/>
            </a:r>
            <a:br>
              <a:rPr lang="id-ID" sz="1100" kern="1200" dirty="0" smtClean="0">
                <a:solidFill>
                  <a:schemeClr val="tx1"/>
                </a:solidFill>
                <a:effectLst/>
                <a:latin typeface="+mj-lt"/>
                <a:ea typeface="+mn-ea"/>
                <a:cs typeface="+mn-cs"/>
              </a:rPr>
            </a:br>
            <a:r>
              <a:rPr lang="id-ID" sz="1100" b="0" u="none" dirty="0" smtClean="0">
                <a:latin typeface="+mj-lt"/>
              </a:rPr>
              <a:t>AWS menawarkan kemampuan untuk menentukan, menerapkan, dan mengelola kebijakan akses pengguna pada layanan AWS. Hal ini mencakup:</a:t>
            </a:r>
          </a:p>
          <a:p>
            <a:r>
              <a:rPr lang="id-ID" sz="1100" b="0" u="none" dirty="0" smtClean="0">
                <a:latin typeface="+mj-lt"/>
                <a:hlinkClick r:id="rId3"/>
              </a:rPr>
              <a:t>- AWS Identity and Access Management (IAM)</a:t>
            </a:r>
            <a:r>
              <a:rPr lang="id-ID" sz="1100" b="0" u="none" dirty="0" smtClean="0">
                <a:latin typeface="+mj-lt"/>
              </a:rPr>
              <a:t> memungkinkan untuk menentukan akun pengguna individual dengan izin di seluruh sumber daya AWS</a:t>
            </a:r>
          </a:p>
          <a:p>
            <a:r>
              <a:rPr lang="id-ID" sz="1100" b="0" u="none" dirty="0" smtClean="0">
                <a:latin typeface="+mj-lt"/>
                <a:hlinkClick r:id="rId4"/>
              </a:rPr>
              <a:t>- AWS Multi-Factor Authentication</a:t>
            </a:r>
            <a:r>
              <a:rPr lang="id-ID" sz="1100" b="0" u="none" dirty="0" smtClean="0">
                <a:latin typeface="+mj-lt"/>
              </a:rPr>
              <a:t> untuk akun hak istimewa, termasuk opsi untuk autentikator berbasis perangkat keras</a:t>
            </a:r>
          </a:p>
          <a:p>
            <a:r>
              <a:rPr lang="id-ID" sz="1100" b="0" u="none" dirty="0" smtClean="0">
                <a:latin typeface="+mj-lt"/>
                <a:hlinkClick r:id="rId5"/>
              </a:rPr>
              <a:t>- AWS Directory Service</a:t>
            </a:r>
            <a:r>
              <a:rPr lang="id-ID" sz="1100" b="0" u="none" dirty="0" smtClean="0">
                <a:latin typeface="+mj-lt"/>
              </a:rPr>
              <a:t> memungkinkan untuk mengintegrasikan dan memfederasikan direktori perusahaan untuk mengurangi overhead administratif dan meningkatkan pengalaman pengguna akhir.</a:t>
            </a:r>
          </a:p>
          <a:p>
            <a:r>
              <a:rPr lang="id-ID" sz="1100" b="0" u="none" kern="1200" dirty="0" smtClean="0">
                <a:solidFill>
                  <a:schemeClr val="tx1"/>
                </a:solidFill>
                <a:effectLst/>
                <a:latin typeface="+mj-lt"/>
                <a:ea typeface="+mn-ea"/>
                <a:cs typeface="+mn-cs"/>
              </a:rPr>
              <a:t/>
            </a:r>
            <a:br>
              <a:rPr lang="id-ID" sz="1100" b="0" u="none" kern="1200" dirty="0" smtClean="0">
                <a:solidFill>
                  <a:schemeClr val="tx1"/>
                </a:solidFill>
                <a:effectLst/>
                <a:latin typeface="+mj-lt"/>
                <a:ea typeface="+mn-ea"/>
                <a:cs typeface="+mn-cs"/>
              </a:rPr>
            </a:br>
            <a:endParaRPr lang="id-ID" sz="1100" b="0" u="none" dirty="0">
              <a:latin typeface="+mj-lt"/>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43</a:t>
            </a:fld>
            <a:endParaRPr lang="id-ID"/>
          </a:p>
        </p:txBody>
      </p:sp>
    </p:spTree>
    <p:extLst>
      <p:ext uri="{BB962C8B-B14F-4D97-AF65-F5344CB8AC3E}">
        <p14:creationId xmlns:p14="http://schemas.microsoft.com/office/powerpoint/2010/main" val="29173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Amazon Web Services menawarkan serangkaian luas produk berbasis cloud global </a:t>
            </a:r>
            <a:r>
              <a:rPr lang="en-US" dirty="0" smtClean="0"/>
              <a:t>compute, storage, databases, analytics, networking, mobile, developer tools, management tools, </a:t>
            </a:r>
            <a:r>
              <a:rPr lang="en-US" dirty="0" err="1" smtClean="0"/>
              <a:t>IoT</a:t>
            </a:r>
            <a:r>
              <a:rPr lang="en-US" dirty="0" smtClean="0"/>
              <a:t>, security, </a:t>
            </a:r>
            <a:r>
              <a:rPr lang="id-ID" dirty="0" smtClean="0"/>
              <a:t>dan </a:t>
            </a:r>
            <a:r>
              <a:rPr lang="en-US" dirty="0" smtClean="0"/>
              <a:t>enterprise applications</a:t>
            </a:r>
            <a:r>
              <a:rPr lang="id-ID" dirty="0" smtClean="0"/>
              <a:t>: sesuai permintaan, tersedia dalam hitungan detik, dengan pembayaran -seperti harga yang Anda inginkan. Dari pergudangan data hingga alat penyebaran, direktori hingga pengiriman konten, tersedia lebih dari 140 layanan AWS. Layanan baru dapat disediakan dengan cepat, tanpa biaya modal dimuka. Ini memungkinkan perusahaan, perusahaan baru, usaha kecil dan menengah, dan pelanggan di sektor publik untuk mengakses blok bangunan yang mereka butuhkan untuk merespons dengan cepat terhadap perubahan persyaratan bisnis. Laporan resmi ini memberi Anda gambaran umum tentang manfaat AWS Cloud dan memperkenalkan Anda ke layanan yang membentuk platform.</a:t>
            </a:r>
            <a:br>
              <a:rPr lang="id-ID" dirty="0" smtClean="0"/>
            </a:br>
            <a:r>
              <a:rPr lang="id-ID" dirty="0" smtClean="0"/>
              <a:t>pengantar</a:t>
            </a:r>
            <a:br>
              <a:rPr lang="id-ID" dirty="0" smtClean="0"/>
            </a:br>
            <a:r>
              <a:rPr lang="id-ID" dirty="0" smtClean="0"/>
              <a:t/>
            </a:r>
            <a:br>
              <a:rPr lang="id-ID" dirty="0" smtClean="0"/>
            </a:br>
            <a:r>
              <a:rPr lang="id-ID" dirty="0" smtClean="0"/>
              <a:t>Pada tahun 2006, Amazon Web Services (AWS) mulai menawarkan layanan infrastruktur TI untuk bisnis sebagai layanan web — yang sekarang dikenal sebagai komputasi awan. Salah satu manfaat utama dari komputasi awan adalah kesempatan untuk mengganti biaya infrastruktur modal dimuka dengan biaya variabel rendah yang berskala dengan bisnis Anda. Dengan cloud, bisnis tidak perlu lagi merencanakan dan membeli server dan infrastruktur TI lainnya berminggu-minggu atau berbulan-bulan sebelumnya. Sebagai gantinya, mereka dapat secara instan memutar ratusan atau ribuan server dalam hitungan menit dan memberikan hasil lebih cepat.</a:t>
            </a:r>
            <a:br>
              <a:rPr lang="id-ID" dirty="0" smtClean="0"/>
            </a:br>
            <a:r>
              <a:rPr lang="id-ID" dirty="0" smtClean="0"/>
              <a:t/>
            </a:r>
            <a:br>
              <a:rPr lang="id-ID" dirty="0" smtClean="0"/>
            </a:br>
            <a:r>
              <a:rPr lang="id-ID" dirty="0" smtClean="0"/>
              <a:t>Saat ini, AWS menyediakan platform infrastruktur yang sangat andal, dapat diskalakan, dan berbiaya rendah di cloud yang mendukung ratusan ribu bisnis di 190 negara di seluruh dunia.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8</a:t>
            </a:fld>
            <a:endParaRPr lang="id-ID"/>
          </a:p>
        </p:txBody>
      </p:sp>
    </p:spTree>
    <p:extLst>
      <p:ext uri="{BB962C8B-B14F-4D97-AF65-F5344CB8AC3E}">
        <p14:creationId xmlns:p14="http://schemas.microsoft.com/office/powerpoint/2010/main" val="224560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44</a:t>
            </a:fld>
            <a:endParaRPr lang="id-ID"/>
          </a:p>
        </p:txBody>
      </p:sp>
    </p:spTree>
    <p:extLst>
      <p:ext uri="{BB962C8B-B14F-4D97-AF65-F5344CB8AC3E}">
        <p14:creationId xmlns:p14="http://schemas.microsoft.com/office/powerpoint/2010/main" val="2309586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45</a:t>
            </a:fld>
            <a:endParaRPr lang="id-ID"/>
          </a:p>
        </p:txBody>
      </p:sp>
    </p:spTree>
    <p:extLst>
      <p:ext uri="{BB962C8B-B14F-4D97-AF65-F5344CB8AC3E}">
        <p14:creationId xmlns:p14="http://schemas.microsoft.com/office/powerpoint/2010/main" val="474674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dirty="0" smtClean="0"/>
              <a:t>Amazon</a:t>
            </a:r>
            <a:r>
              <a:rPr lang="id-ID" b="1" baseline="0" dirty="0" smtClean="0"/>
              <a:t> Web Service (AWS)</a:t>
            </a:r>
          </a:p>
          <a:p>
            <a:r>
              <a:rPr lang="id-ID" dirty="0" smtClean="0"/>
              <a:t>AWS merupakan bahasa dan platform agnostik sistem operasi. kita dapat memilih layanan yang digunakan, satu atau beberapa, dan pilih bagaimana kita ingin menggunakannya. Fleksibilitas ini memungkinkan Anda untuk berfokus pada inovasi, dan bukan infrastruktur. AWS juga menawarkan harga yang rendah dan bayar setelah kita beroperasi tanpa biaya uang muka atau komitmen jangka panjang.</a:t>
            </a:r>
          </a:p>
          <a:p>
            <a:endParaRPr lang="id-ID" b="0" dirty="0" smtClean="0"/>
          </a:p>
          <a:p>
            <a:r>
              <a:rPr lang="id-ID" b="1" dirty="0" smtClean="0"/>
              <a:t>Amazon Elastic Compute Cloud (Amazon EC2) </a:t>
            </a:r>
            <a:r>
              <a:rPr lang="id-ID" dirty="0" smtClean="0"/>
              <a:t>adalah layanan fleksibel yang menyediakan kapasitas komputasi berbasis cloud yang ukurannya dapat diatur ulang dalam bentuk instans EC2, yang setara dengan server virtual.</a:t>
            </a:r>
          </a:p>
          <a:p>
            <a:endParaRPr lang="id-ID" dirty="0" smtClean="0"/>
          </a:p>
          <a:p>
            <a:r>
              <a:rPr lang="id-ID" b="1" dirty="0" smtClean="0"/>
              <a:t>AWS Lambda </a:t>
            </a:r>
            <a:r>
              <a:rPr lang="id-ID" dirty="0" smtClean="0"/>
              <a:t>memungkinkan Anda menjalankan kode tanpa menyediakan atau mengelola server. Anda membayar hanya untuk waktu komputasi yang digunakan – tidak dikenai biaya ketika kode Anda tidak berjalan. Dengan Lambda, Anda dapat menjalankan kode hampir untuk semua jenis aplikasi atau layanan backend – semua tanpa administrasi.</a:t>
            </a:r>
          </a:p>
          <a:p>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48</a:t>
            </a:fld>
            <a:endParaRPr lang="id-ID"/>
          </a:p>
        </p:txBody>
      </p:sp>
    </p:spTree>
    <p:extLst>
      <p:ext uri="{BB962C8B-B14F-4D97-AF65-F5344CB8AC3E}">
        <p14:creationId xmlns:p14="http://schemas.microsoft.com/office/powerpoint/2010/main" val="2524989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1" dirty="0" smtClean="0"/>
              <a:t>Amazon Elastic Container Service (Amazon ECS) </a:t>
            </a:r>
            <a:r>
              <a:rPr lang="id-ID" dirty="0" smtClean="0"/>
              <a:t>adalah layanan orkestrasi </a:t>
            </a:r>
            <a:r>
              <a:rPr lang="id-ID" dirty="0" smtClean="0">
                <a:hlinkClick r:id="rId3"/>
              </a:rPr>
              <a:t>kontainer</a:t>
            </a:r>
            <a:r>
              <a:rPr lang="id-ID" dirty="0" smtClean="0"/>
              <a:t> berkinerja tinggi yang mudah diskalakan dan mendukung kontainer </a:t>
            </a:r>
            <a:r>
              <a:rPr lang="id-ID" dirty="0" smtClean="0">
                <a:hlinkClick r:id="rId4"/>
              </a:rPr>
              <a:t>Docker</a:t>
            </a:r>
            <a:r>
              <a:rPr lang="id-ID" dirty="0" smtClean="0"/>
              <a:t> serta membantu dalam menjalankan dan menskalakan aplikasi dalam kontainer dengan mudah di AWS. Amazon ECS </a:t>
            </a:r>
            <a:r>
              <a:rPr lang="sv-SE" dirty="0" smtClean="0">
                <a:solidFill>
                  <a:schemeClr val="tx1"/>
                </a:solidFill>
              </a:rPr>
              <a:t>mengutamakan </a:t>
            </a:r>
            <a:r>
              <a:rPr lang="sv-SE" b="0" u="none" dirty="0" smtClean="0">
                <a:solidFill>
                  <a:schemeClr val="tx1"/>
                </a:solidFill>
                <a:hlinkClick r:id="rId5"/>
              </a:rPr>
              <a:t>AWS Fargate</a:t>
            </a:r>
            <a:r>
              <a:rPr lang="sv-SE" b="0" u="none" dirty="0" smtClean="0">
                <a:solidFill>
                  <a:schemeClr val="tx1"/>
                </a:solidFill>
              </a:rPr>
              <a:t>, </a:t>
            </a:r>
            <a:r>
              <a:rPr lang="sv-SE" dirty="0" smtClean="0"/>
              <a:t>sehingga dapat menyebarkan dan mengelola kontainer tanpa harus menyediakan atau mengelola server. </a:t>
            </a:r>
            <a:endParaRPr lang="id-ID" dirty="0" smtClean="0"/>
          </a:p>
          <a:p>
            <a:r>
              <a:rPr lang="id-ID" dirty="0" smtClean="0"/>
              <a:t>Amazon ECS dibangun dengan teknologi yang telah dikembangkan dari pengalaman selama bertahun-tahun menjalankan layanan yang mudah diskalakan.</a:t>
            </a:r>
            <a:r>
              <a:rPr lang="id-ID" baseline="0" dirty="0" smtClean="0"/>
              <a:t> Kita</a:t>
            </a:r>
            <a:r>
              <a:rPr lang="id-ID" dirty="0" smtClean="0"/>
              <a:t> dapat meluncurkan puluhan atau puluhan ribu kontainer Docker dalam hitungan detik menggunakan Amazon ECS tanpa menghadapi kerumitan lebih lanjut.</a:t>
            </a:r>
          </a:p>
          <a:p>
            <a:endParaRPr lang="id-ID" dirty="0" smtClean="0"/>
          </a:p>
          <a:p>
            <a:r>
              <a:rPr lang="id-ID" b="1" dirty="0" smtClean="0"/>
              <a:t>AWS Fargate</a:t>
            </a:r>
          </a:p>
          <a:p>
            <a:r>
              <a:rPr lang="id-ID" dirty="0" smtClean="0"/>
              <a:t>Dengan AWS Fargate, Anda tidak lagi perlu menyediakan, mengonfigurasi, dan menskalakan klaster mesin virtual untuk menjalankan kontainer. </a:t>
            </a:r>
          </a:p>
          <a:p>
            <a:endParaRPr lang="id-ID" dirty="0" smtClean="0"/>
          </a:p>
          <a:p>
            <a:r>
              <a:rPr lang="id-ID" b="1" dirty="0" smtClean="0"/>
              <a:t>Amazone</a:t>
            </a:r>
            <a:r>
              <a:rPr lang="id-ID" b="1" baseline="0" dirty="0" smtClean="0"/>
              <a:t> EKS</a:t>
            </a:r>
          </a:p>
          <a:p>
            <a:r>
              <a:rPr lang="id-ID" dirty="0" smtClean="0"/>
              <a:t>Amazon Elastic Container Service for Kubernetes (Amazon EKS) memudahkan Anda dalam menerapkan, mengelola, dan menskalakan aplikasi dengan kontainer menggunakan </a:t>
            </a:r>
            <a:r>
              <a:rPr lang="id-ID" dirty="0" smtClean="0">
                <a:hlinkClick r:id="rId6"/>
              </a:rPr>
              <a:t>Kubernetes</a:t>
            </a:r>
            <a:r>
              <a:rPr lang="id-ID" dirty="0" smtClean="0"/>
              <a:t> di AWS.</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49</a:t>
            </a:fld>
            <a:endParaRPr lang="id-ID"/>
          </a:p>
        </p:txBody>
      </p:sp>
    </p:spTree>
    <p:extLst>
      <p:ext uri="{BB962C8B-B14F-4D97-AF65-F5344CB8AC3E}">
        <p14:creationId xmlns:p14="http://schemas.microsoft.com/office/powerpoint/2010/main" val="906466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Amazon Elastic Compute Cloud (Amazon EC2) adalah layanan web yang memberikan kapasitas komputasi yang aman dan berukuran fleksibel di cloud. Amazon EC2 dirancang untuk membuat komputasi cloud berskala web lebih mudah bagi pengembang.</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50</a:t>
            </a:fld>
            <a:endParaRPr lang="id-ID"/>
          </a:p>
        </p:txBody>
      </p:sp>
    </p:spTree>
    <p:extLst>
      <p:ext uri="{BB962C8B-B14F-4D97-AF65-F5344CB8AC3E}">
        <p14:creationId xmlns:p14="http://schemas.microsoft.com/office/powerpoint/2010/main" val="3305042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id-ID" sz="1200" dirty="0" smtClean="0"/>
              <a:t>Jenis EC2 Instance dioptimalkan untuk berbagai kasus penggunaan, beban kerja &amp; datang dalam berbagai ukuran. Ini memungkinkan Anda untuk skala sumber daya secara optimal dengan kebutuhan beban kerja Anda. </a:t>
            </a:r>
            <a:endParaRPr lang="en-ID" sz="1200" dirty="0" smtClean="0"/>
          </a:p>
          <a:p>
            <a:pPr marL="171450" indent="-171450">
              <a:buFont typeface="Arial" pitchFamily="34" charset="0"/>
              <a:buChar char="•"/>
            </a:pPr>
            <a:r>
              <a:rPr lang="id-ID" sz="1200" dirty="0" smtClean="0"/>
              <a:t>AWS menggunakan prosesor Intel® Xeon® untuk EC2 Instances yang memberikan pelanggan dengan kinerja dan nilai tinggi.</a:t>
            </a:r>
            <a:endParaRPr lang="en-ID" sz="1200" dirty="0" smtClean="0"/>
          </a:p>
          <a:p>
            <a:pPr marL="171450" indent="-171450">
              <a:buFont typeface="Arial" pitchFamily="34" charset="0"/>
              <a:buChar char="•"/>
            </a:pPr>
            <a:r>
              <a:rPr lang="id-ID" sz="1200" dirty="0" smtClean="0"/>
              <a:t>Pertimbangkan hal-hal berikut ketika memilih instance Anda: jumlah inti, ukuran memori, ukuran &amp; tipe penyimpanan, kinerja jaringan, persyaratan I / O &amp; teknologi CPU. </a:t>
            </a:r>
            <a:endParaRPr lang="en-ID" sz="1200" dirty="0" smtClean="0"/>
          </a:p>
          <a:p>
            <a:pPr marL="171450" indent="-171450">
              <a:buFont typeface="Arial" pitchFamily="34" charset="0"/>
              <a:buChar char="•"/>
            </a:pPr>
            <a:r>
              <a:rPr lang="id-ID" sz="1200" dirty="0" smtClean="0"/>
              <a:t>Hurry Up &amp; Go Idle - Contoh komputasi yang lebih besar dapat menghemat waktu dan uang , oleh karena itu membayar lebih per jam untuk jumlah waktu yang lebih singkat bisa lebih murah.</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56</a:t>
            </a:fld>
            <a:endParaRPr lang="id-ID"/>
          </a:p>
        </p:txBody>
      </p:sp>
    </p:spTree>
    <p:extLst>
      <p:ext uri="{BB962C8B-B14F-4D97-AF65-F5344CB8AC3E}">
        <p14:creationId xmlns:p14="http://schemas.microsoft.com/office/powerpoint/2010/main" val="3274906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id-ID" dirty="0" smtClean="0"/>
              <a:t>pplication Load Balancer paling cocok untuk menyeimbangkan beban lalu lintas HTTP dan HTTPS dan menyediakan perutean permintaan lanjutan yang ditargetkan pada pengiriman arsitektur aplikasi modern, termasuk layanan mikro dan wadah.</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64</a:t>
            </a:fld>
            <a:endParaRPr lang="id-ID"/>
          </a:p>
        </p:txBody>
      </p:sp>
    </p:spTree>
    <p:extLst>
      <p:ext uri="{BB962C8B-B14F-4D97-AF65-F5344CB8AC3E}">
        <p14:creationId xmlns:p14="http://schemas.microsoft.com/office/powerpoint/2010/main" val="3757143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a:t>
            </a:r>
            <a:r>
              <a:rPr lang="en-US" sz="1200" b="0" i="0" kern="1200" dirty="0" err="1" smtClean="0">
                <a:solidFill>
                  <a:schemeClr val="tx1"/>
                </a:solidFill>
                <a:effectLst/>
                <a:latin typeface="+mn-lt"/>
                <a:ea typeface="+mn-ea"/>
                <a:cs typeface="+mn-cs"/>
              </a:rPr>
              <a:t>DynamoDB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adalah</a:t>
            </a:r>
            <a:r>
              <a:rPr lang="en-US" sz="1200" b="0" i="0" kern="1200" dirty="0" smtClean="0">
                <a:solidFill>
                  <a:schemeClr val="tx1"/>
                </a:solidFill>
                <a:effectLst/>
                <a:latin typeface="+mn-lt"/>
                <a:ea typeface="+mn-ea"/>
                <a:cs typeface="+mn-cs"/>
              </a:rPr>
              <a:t> database </a:t>
            </a:r>
            <a:r>
              <a:rPr lang="en-US" sz="1200" b="0" i="0" kern="1200" dirty="0" err="1" smtClean="0">
                <a:solidFill>
                  <a:schemeClr val="tx1"/>
                </a:solidFill>
                <a:effectLst/>
                <a:latin typeface="+mn-lt"/>
                <a:ea typeface="+mn-ea"/>
                <a:cs typeface="+mn-cs"/>
              </a:rPr>
              <a:t>nilai-kunci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dokumen</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memberikan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kinerja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satu</a:t>
            </a:r>
            <a:r>
              <a:rPr lang="en-US" sz="1200" b="0" i="0" kern="1200" dirty="0" smtClean="0">
                <a:solidFill>
                  <a:schemeClr val="tx1"/>
                </a:solidFill>
                <a:effectLst/>
                <a:latin typeface="+mn-lt"/>
                <a:ea typeface="+mn-ea"/>
                <a:cs typeface="+mn-cs"/>
              </a:rPr>
              <a:t> digit </a:t>
            </a:r>
            <a:r>
              <a:rPr lang="en-US" sz="1200" b="0" i="0" kern="1200" dirty="0" err="1" smtClean="0">
                <a:solidFill>
                  <a:schemeClr val="tx1"/>
                </a:solidFill>
                <a:effectLst/>
                <a:latin typeface="+mn-lt"/>
                <a:ea typeface="+mn-ea"/>
                <a:cs typeface="+mn-cs"/>
              </a:rPr>
              <a:t>milidetik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dalam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skala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apa</a:t>
            </a:r>
            <a:r>
              <a:rPr lang="en-US" sz="1200" b="0" i="0" kern="1200" dirty="0" smtClean="0">
                <a:solidFill>
                  <a:schemeClr val="tx1"/>
                </a:solidFill>
                <a:effectLst/>
                <a:latin typeface="+mn-lt"/>
                <a:ea typeface="+mn-ea"/>
                <a:cs typeface="+mn-cs"/>
              </a:rPr>
              <a:t> pun. </a:t>
            </a:r>
            <a:r>
              <a:rPr lang="en-US" sz="1200" b="0" i="0" kern="1200" dirty="0" err="1" smtClean="0">
                <a:solidFill>
                  <a:schemeClr val="tx1"/>
                </a:solidFill>
                <a:effectLst/>
                <a:latin typeface="+mn-lt"/>
                <a:ea typeface="+mn-ea"/>
                <a:cs typeface="+mn-cs"/>
              </a:rPr>
              <a:t>Ini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adalah</a:t>
            </a:r>
            <a:r>
              <a:rPr lang="en-US" sz="1200" b="0" i="0" kern="1200" dirty="0" smtClean="0">
                <a:solidFill>
                  <a:schemeClr val="tx1"/>
                </a:solidFill>
                <a:effectLst/>
                <a:latin typeface="+mn-lt"/>
                <a:ea typeface="+mn-ea"/>
                <a:cs typeface="+mn-cs"/>
              </a:rPr>
              <a:t> database </a:t>
            </a:r>
            <a:r>
              <a:rPr lang="en-US" sz="1200" b="0" i="0" kern="1200" dirty="0" err="1" smtClean="0">
                <a:solidFill>
                  <a:schemeClr val="tx1"/>
                </a:solidFill>
                <a:effectLst/>
                <a:latin typeface="+mn-lt"/>
                <a:ea typeface="+mn-ea"/>
                <a:cs typeface="+mn-cs"/>
              </a:rPr>
              <a:t>multimaster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multiwilayah</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dikelola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sepenuhnya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keamanan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bawaan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cadangan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pemulihan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serta</a:t>
            </a:r>
            <a:r>
              <a:rPr lang="en-US" sz="1200" b="0" i="0" kern="1200" dirty="0" smtClean="0">
                <a:solidFill>
                  <a:schemeClr val="tx1"/>
                </a:solidFill>
                <a:effectLst/>
                <a:latin typeface="+mn-lt"/>
                <a:ea typeface="+mn-ea"/>
                <a:cs typeface="+mn-cs"/>
              </a:rPr>
              <a:t> caching </a:t>
            </a:r>
            <a:r>
              <a:rPr lang="en-US" sz="1200" b="0" i="0" kern="1200" dirty="0" err="1" smtClean="0">
                <a:solidFill>
                  <a:schemeClr val="tx1"/>
                </a:solidFill>
                <a:effectLst/>
                <a:latin typeface="+mn-lt"/>
                <a:ea typeface="+mn-ea"/>
                <a:cs typeface="+mn-cs"/>
              </a:rPr>
              <a:t>dalam-memori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aplikasi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skala</a:t>
            </a:r>
            <a:r>
              <a:rPr lang="en-US" sz="1200" b="0" i="0" kern="1200" dirty="0" smtClean="0">
                <a:solidFill>
                  <a:schemeClr val="tx1"/>
                </a:solidFill>
                <a:effectLst/>
                <a:latin typeface="+mn-lt"/>
                <a:ea typeface="+mn-ea"/>
                <a:cs typeface="+mn-cs"/>
              </a:rPr>
              <a:t> internet. </a:t>
            </a:r>
            <a:r>
              <a:rPr lang="en-US" sz="1200" b="0" i="0" kern="1200" dirty="0" err="1" smtClean="0">
                <a:solidFill>
                  <a:schemeClr val="tx1"/>
                </a:solidFill>
                <a:effectLst/>
                <a:latin typeface="+mn-lt"/>
                <a:ea typeface="+mn-ea"/>
                <a:cs typeface="+mn-cs"/>
              </a:rPr>
              <a:t>DynamoDB</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dapat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menangani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lebih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10 </a:t>
            </a:r>
            <a:r>
              <a:rPr lang="en-US" sz="1200" b="0" i="0" kern="1200" dirty="0" err="1" smtClean="0">
                <a:solidFill>
                  <a:schemeClr val="tx1"/>
                </a:solidFill>
                <a:effectLst/>
                <a:latin typeface="+mn-lt"/>
                <a:ea typeface="+mn-ea"/>
                <a:cs typeface="+mn-cs"/>
              </a:rPr>
              <a:t>triliun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permintaan</a:t>
            </a:r>
            <a:r>
              <a:rPr lang="en-US" sz="1200" b="0" i="0" kern="1200" dirty="0" smtClean="0">
                <a:solidFill>
                  <a:schemeClr val="tx1"/>
                </a:solidFill>
                <a:effectLst/>
                <a:latin typeface="+mn-lt"/>
                <a:ea typeface="+mn-ea"/>
                <a:cs typeface="+mn-cs"/>
              </a:rPr>
              <a:t> per </a:t>
            </a:r>
            <a:r>
              <a:rPr lang="en-US" sz="1200" b="0" i="0" kern="1200" dirty="0" err="1" smtClean="0">
                <a:solidFill>
                  <a:schemeClr val="tx1"/>
                </a:solidFill>
                <a:effectLst/>
                <a:latin typeface="+mn-lt"/>
                <a:ea typeface="+mn-ea"/>
                <a:cs typeface="+mn-cs"/>
              </a:rPr>
              <a:t>hari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mampu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mendukung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puncak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lebih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20 </a:t>
            </a:r>
            <a:r>
              <a:rPr lang="en-US" sz="1200" b="0" i="0" kern="1200" dirty="0" err="1" smtClean="0">
                <a:solidFill>
                  <a:schemeClr val="tx1"/>
                </a:solidFill>
                <a:effectLst/>
                <a:latin typeface="+mn-lt"/>
                <a:ea typeface="+mn-ea"/>
                <a:cs typeface="+mn-cs"/>
              </a:rPr>
              <a:t>juta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permintaan</a:t>
            </a:r>
            <a:r>
              <a:rPr lang="en-US" sz="1200" b="0" i="0" kern="1200" dirty="0" smtClean="0">
                <a:solidFill>
                  <a:schemeClr val="tx1"/>
                </a:solidFill>
                <a:effectLst/>
                <a:latin typeface="+mn-lt"/>
                <a:ea typeface="+mn-ea"/>
                <a:cs typeface="+mn-cs"/>
              </a:rPr>
              <a:t> per </a:t>
            </a:r>
            <a:r>
              <a:rPr lang="en-US" sz="1200" b="0" i="0" kern="1200" dirty="0" err="1" smtClean="0">
                <a:solidFill>
                  <a:schemeClr val="tx1"/>
                </a:solidFill>
                <a:effectLst/>
                <a:latin typeface="+mn-lt"/>
                <a:ea typeface="+mn-ea"/>
                <a:cs typeface="+mn-cs"/>
              </a:rPr>
              <a:t>detik</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106</a:t>
            </a:fld>
            <a:endParaRPr lang="id-ID"/>
          </a:p>
        </p:txBody>
      </p:sp>
    </p:spTree>
    <p:extLst>
      <p:ext uri="{BB962C8B-B14F-4D97-AF65-F5344CB8AC3E}">
        <p14:creationId xmlns:p14="http://schemas.microsoft.com/office/powerpoint/2010/main" val="4033533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Compliance</a:t>
            </a:r>
            <a:r>
              <a:rPr lang="id-ID" sz="1200" b="0" baseline="0" dirty="0" smtClean="0"/>
              <a:t> :</a:t>
            </a:r>
            <a:r>
              <a:rPr lang="en-US" sz="1200" dirty="0" smtClean="0"/>
              <a:t> </a:t>
            </a:r>
            <a:r>
              <a:rPr lang="en-US" sz="1200" dirty="0" err="1" smtClean="0"/>
              <a:t>dalam</a:t>
            </a:r>
            <a:r>
              <a:rPr lang="en-US" sz="1200" dirty="0" smtClean="0"/>
              <a:t> </a:t>
            </a:r>
            <a:r>
              <a:rPr lang="en-US" sz="1200" dirty="0" err="1" smtClean="0"/>
              <a:t>hal</a:t>
            </a:r>
            <a:r>
              <a:rPr lang="en-US" sz="1200" dirty="0" smtClean="0"/>
              <a:t> </a:t>
            </a:r>
            <a:r>
              <a:rPr lang="en-US" sz="1200" dirty="0" err="1" smtClean="0"/>
              <a:t>ini</a:t>
            </a:r>
            <a:r>
              <a:rPr lang="en-US" sz="1200" dirty="0" smtClean="0"/>
              <a:t> </a:t>
            </a:r>
            <a:r>
              <a:rPr lang="en-US" sz="1200" dirty="0" err="1" smtClean="0"/>
              <a:t>secara</a:t>
            </a:r>
            <a:r>
              <a:rPr lang="en-US" sz="1200" dirty="0" smtClean="0"/>
              <a:t> </a:t>
            </a:r>
            <a:r>
              <a:rPr lang="en-US" sz="1200" dirty="0" err="1" smtClean="0"/>
              <a:t>teoritis</a:t>
            </a:r>
            <a:r>
              <a:rPr lang="en-US" sz="1200" dirty="0" smtClean="0"/>
              <a:t> cloud service provider </a:t>
            </a:r>
            <a:r>
              <a:rPr lang="en-US" sz="1200" dirty="0" err="1" smtClean="0"/>
              <a:t>diharapkan</a:t>
            </a:r>
            <a:r>
              <a:rPr lang="en-US" sz="1200" dirty="0" smtClean="0"/>
              <a:t> </a:t>
            </a:r>
            <a:r>
              <a:rPr lang="en-US" sz="1200" dirty="0" err="1" smtClean="0"/>
              <a:t>dapat</a:t>
            </a:r>
            <a:r>
              <a:rPr lang="en-US" sz="1200" dirty="0" smtClean="0"/>
              <a:t> </a:t>
            </a:r>
            <a:r>
              <a:rPr lang="en-US" sz="1200" dirty="0" err="1" smtClean="0"/>
              <a:t>menyamakan</a:t>
            </a:r>
            <a:r>
              <a:rPr lang="en-US" sz="1200" dirty="0" smtClean="0"/>
              <a:t> level compliance </a:t>
            </a:r>
            <a:r>
              <a:rPr lang="en-US" sz="1200" dirty="0" err="1" smtClean="0"/>
              <a:t>untuk</a:t>
            </a:r>
            <a:r>
              <a:rPr lang="en-US" sz="1200" dirty="0" smtClean="0"/>
              <a:t> </a:t>
            </a:r>
            <a:r>
              <a:rPr lang="en-US" sz="1200" dirty="0" err="1" smtClean="0"/>
              <a:t>penyimpanan</a:t>
            </a:r>
            <a:r>
              <a:rPr lang="en-US" sz="1200" dirty="0" smtClean="0"/>
              <a:t> data di </a:t>
            </a:r>
            <a:r>
              <a:rPr lang="en-US" sz="1200" dirty="0" err="1" smtClean="0"/>
              <a:t>dalam</a:t>
            </a:r>
            <a:r>
              <a:rPr lang="en-US" sz="1200" dirty="0" smtClean="0"/>
              <a:t> cloud, </a:t>
            </a:r>
            <a:r>
              <a:rPr lang="en-US" sz="1200" dirty="0" err="1" smtClean="0"/>
              <a:t>namun</a:t>
            </a:r>
            <a:r>
              <a:rPr lang="en-US" sz="1200" dirty="0" smtClean="0"/>
              <a:t> </a:t>
            </a:r>
            <a:r>
              <a:rPr lang="en-US" sz="1200" dirty="0" err="1" smtClean="0"/>
              <a:t>karena</a:t>
            </a:r>
            <a:r>
              <a:rPr lang="en-US" sz="1200" dirty="0" smtClean="0"/>
              <a:t> service </a:t>
            </a:r>
            <a:r>
              <a:rPr lang="en-US" sz="1200" dirty="0" err="1" smtClean="0"/>
              <a:t>ini</a:t>
            </a:r>
            <a:r>
              <a:rPr lang="en-US" sz="1200" dirty="0" smtClean="0"/>
              <a:t> </a:t>
            </a:r>
            <a:r>
              <a:rPr lang="en-US" sz="1200" dirty="0" err="1" smtClean="0"/>
              <a:t>masih</a:t>
            </a:r>
            <a:r>
              <a:rPr lang="en-US" sz="1200" dirty="0" smtClean="0"/>
              <a:t> </a:t>
            </a:r>
            <a:r>
              <a:rPr lang="en-US" sz="1200" dirty="0" err="1" smtClean="0"/>
              <a:t>sangat</a:t>
            </a:r>
            <a:r>
              <a:rPr lang="en-US" sz="1200" dirty="0" smtClean="0"/>
              <a:t> </a:t>
            </a:r>
            <a:r>
              <a:rPr lang="en-US" sz="1200" dirty="0" err="1" smtClean="0"/>
              <a:t>muda</a:t>
            </a:r>
            <a:r>
              <a:rPr lang="en-US" sz="1200" dirty="0" smtClean="0"/>
              <a:t> </a:t>
            </a:r>
            <a:r>
              <a:rPr lang="en-US" sz="1200" dirty="0" err="1" smtClean="0"/>
              <a:t>diharapkan</a:t>
            </a:r>
            <a:r>
              <a:rPr lang="en-US" sz="1200" dirty="0" smtClean="0"/>
              <a:t> </a:t>
            </a:r>
            <a:r>
              <a:rPr lang="en-US" sz="1200" dirty="0" err="1" smtClean="0"/>
              <a:t>untuk</a:t>
            </a:r>
            <a:r>
              <a:rPr lang="en-US" sz="1200" dirty="0" smtClean="0"/>
              <a:t> </a:t>
            </a:r>
            <a:r>
              <a:rPr lang="en-US" sz="1200" dirty="0" err="1" smtClean="0"/>
              <a:t>berhati</a:t>
            </a:r>
            <a:r>
              <a:rPr lang="en-US" sz="1200" dirty="0" smtClean="0"/>
              <a:t> </a:t>
            </a:r>
            <a:r>
              <a:rPr lang="en-US" sz="1200" dirty="0" err="1" smtClean="0"/>
              <a:t>hati</a:t>
            </a:r>
            <a:r>
              <a:rPr lang="en-US" sz="1200" dirty="0" smtClean="0"/>
              <a:t> </a:t>
            </a:r>
            <a:r>
              <a:rPr lang="en-US" sz="1200" dirty="0" err="1" smtClean="0"/>
              <a:t>dalam</a:t>
            </a:r>
            <a:r>
              <a:rPr lang="en-US" sz="1200" dirty="0" smtClean="0"/>
              <a:t> </a:t>
            </a:r>
            <a:r>
              <a:rPr lang="en-US" sz="1200" dirty="0" err="1" smtClean="0"/>
              <a:t>hal</a:t>
            </a:r>
            <a:r>
              <a:rPr lang="en-US" sz="1200" dirty="0" smtClean="0"/>
              <a:t> </a:t>
            </a:r>
            <a:r>
              <a:rPr lang="en-US" sz="1200" dirty="0" err="1" smtClean="0"/>
              <a:t>penyimpanan</a:t>
            </a:r>
            <a:r>
              <a:rPr lang="en-US" sz="1200" dirty="0" smtClean="0"/>
              <a:t> data.</a:t>
            </a:r>
            <a:endParaRPr lang="id-ID"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Privacy </a:t>
            </a:r>
            <a:r>
              <a:rPr lang="id-ID" sz="1200" b="1" dirty="0" smtClean="0"/>
              <a:t>: </a:t>
            </a:r>
            <a:r>
              <a:rPr lang="en-US" sz="1200" dirty="0" err="1" smtClean="0"/>
              <a:t>Karena</a:t>
            </a:r>
            <a:r>
              <a:rPr lang="en-US" sz="1200" dirty="0" smtClean="0"/>
              <a:t> orang lain / </a:t>
            </a:r>
            <a:r>
              <a:rPr lang="en-US" sz="1200" dirty="0" err="1" smtClean="0"/>
              <a:t>perusahaan</a:t>
            </a:r>
            <a:r>
              <a:rPr lang="en-US" sz="1200" dirty="0" smtClean="0"/>
              <a:t> lain </a:t>
            </a:r>
            <a:r>
              <a:rPr lang="en-US" sz="1200" dirty="0" err="1" smtClean="0"/>
              <a:t>juga</a:t>
            </a:r>
            <a:r>
              <a:rPr lang="en-US" sz="1200" dirty="0" smtClean="0"/>
              <a:t> </a:t>
            </a:r>
            <a:r>
              <a:rPr lang="en-US" sz="1200" dirty="0" err="1" smtClean="0"/>
              <a:t>melakukan</a:t>
            </a:r>
            <a:r>
              <a:rPr lang="en-US" sz="1200" dirty="0" smtClean="0"/>
              <a:t> hosting </a:t>
            </a:r>
            <a:r>
              <a:rPr lang="en-US" sz="1200" dirty="0" err="1" smtClean="0"/>
              <a:t>kemungkinan</a:t>
            </a:r>
            <a:r>
              <a:rPr lang="en-US" sz="1200" dirty="0" smtClean="0"/>
              <a:t> data  </a:t>
            </a:r>
            <a:r>
              <a:rPr lang="en-US" sz="1200" dirty="0" err="1" smtClean="0"/>
              <a:t>akan</a:t>
            </a:r>
            <a:r>
              <a:rPr lang="en-US" sz="1200" dirty="0" smtClean="0"/>
              <a:t> </a:t>
            </a:r>
            <a:r>
              <a:rPr lang="en-US" sz="1200" dirty="0" err="1" smtClean="0"/>
              <a:t>keluar</a:t>
            </a:r>
            <a:r>
              <a:rPr lang="en-US" sz="1200" dirty="0" smtClean="0"/>
              <a:t> </a:t>
            </a:r>
            <a:r>
              <a:rPr lang="en-US" sz="1200" dirty="0" err="1" smtClean="0"/>
              <a:t>atau</a:t>
            </a:r>
            <a:r>
              <a:rPr lang="en-US" sz="1200" dirty="0" smtClean="0"/>
              <a:t> di </a:t>
            </a:r>
            <a:r>
              <a:rPr lang="en-US" sz="1200" dirty="0" err="1" smtClean="0"/>
              <a:t>baca</a:t>
            </a:r>
            <a:r>
              <a:rPr lang="en-US" sz="1200" dirty="0" smtClean="0"/>
              <a:t> </a:t>
            </a:r>
            <a:r>
              <a:rPr lang="en-US" sz="1200" dirty="0" err="1" smtClean="0"/>
              <a:t>oleh</a:t>
            </a:r>
            <a:r>
              <a:rPr lang="en-US" sz="1200" dirty="0" smtClean="0"/>
              <a:t> </a:t>
            </a:r>
            <a:r>
              <a:rPr lang="en-US" sz="1200" dirty="0" err="1" smtClean="0"/>
              <a:t>pemerintah</a:t>
            </a:r>
            <a:r>
              <a:rPr lang="en-US" sz="1200" dirty="0" smtClean="0"/>
              <a:t> U.S.</a:t>
            </a: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Data Ownership</a:t>
            </a:r>
            <a:r>
              <a:rPr lang="id-ID" sz="1200" b="0" baseline="0" dirty="0" smtClean="0"/>
              <a:t> :</a:t>
            </a:r>
            <a:r>
              <a:rPr lang="en-US" sz="1200" dirty="0" smtClean="0"/>
              <a:t> </a:t>
            </a:r>
            <a:r>
              <a:rPr lang="en-US" sz="1200" dirty="0" err="1" smtClean="0"/>
              <a:t>Apakah</a:t>
            </a:r>
            <a:r>
              <a:rPr lang="en-US" sz="1200" dirty="0" smtClean="0"/>
              <a:t> data </a:t>
            </a:r>
            <a:r>
              <a:rPr lang="en-US" sz="1200" dirty="0" err="1" smtClean="0"/>
              <a:t>masih</a:t>
            </a:r>
            <a:r>
              <a:rPr lang="en-US" sz="1200" dirty="0" smtClean="0"/>
              <a:t> </a:t>
            </a:r>
            <a:r>
              <a:rPr lang="en-US" sz="1200" dirty="0" err="1" smtClean="0"/>
              <a:t>menjadi</a:t>
            </a:r>
            <a:r>
              <a:rPr lang="en-US" sz="1200" dirty="0" smtClean="0"/>
              <a:t> </a:t>
            </a:r>
            <a:r>
              <a:rPr lang="en-US" sz="1200" dirty="0" err="1" smtClean="0"/>
              <a:t>miliknya</a:t>
            </a:r>
            <a:r>
              <a:rPr lang="en-US" sz="1200" dirty="0" smtClean="0"/>
              <a:t> </a:t>
            </a:r>
            <a:r>
              <a:rPr lang="en-US" sz="1200" dirty="0" err="1" smtClean="0"/>
              <a:t>begitu</a:t>
            </a:r>
            <a:r>
              <a:rPr lang="en-US" sz="1200" dirty="0" smtClean="0"/>
              <a:t> data </a:t>
            </a:r>
            <a:r>
              <a:rPr lang="en-US" sz="1200" dirty="0" err="1" smtClean="0"/>
              <a:t>tersebut</a:t>
            </a:r>
            <a:r>
              <a:rPr lang="en-US" sz="1200" dirty="0" smtClean="0"/>
              <a:t> </a:t>
            </a:r>
            <a:r>
              <a:rPr lang="en-US" sz="1200" dirty="0" err="1" smtClean="0"/>
              <a:t>tersimpan</a:t>
            </a:r>
            <a:r>
              <a:rPr lang="en-US" sz="1200" dirty="0" smtClean="0"/>
              <a:t> di </a:t>
            </a:r>
            <a:r>
              <a:rPr lang="en-US" sz="1200" dirty="0" err="1" smtClean="0"/>
              <a:t>dalam</a:t>
            </a:r>
            <a:r>
              <a:rPr lang="en-US" sz="1200" dirty="0" smtClean="0"/>
              <a:t> cloud? </a:t>
            </a:r>
            <a:r>
              <a:rPr lang="en-US" sz="1200" dirty="0" err="1" smtClean="0"/>
              <a:t>namu</a:t>
            </a:r>
            <a:r>
              <a:rPr lang="en-US" sz="1200" dirty="0" smtClean="0"/>
              <a:t> </a:t>
            </a:r>
            <a:r>
              <a:rPr lang="en-US" sz="1200" dirty="0" err="1" smtClean="0"/>
              <a:t>perlu</a:t>
            </a:r>
            <a:r>
              <a:rPr lang="en-US" sz="1200" dirty="0" smtClean="0"/>
              <a:t> </a:t>
            </a:r>
            <a:r>
              <a:rPr lang="en-US" sz="1200" dirty="0" err="1" smtClean="0"/>
              <a:t>mengetahui</a:t>
            </a:r>
            <a:r>
              <a:rPr lang="en-US" sz="1200" dirty="0" smtClean="0"/>
              <a:t> </a:t>
            </a:r>
            <a:r>
              <a:rPr lang="en-US" sz="1200" dirty="0" err="1" smtClean="0"/>
              <a:t>seperti</a:t>
            </a:r>
            <a:r>
              <a:rPr lang="en-US" sz="1200" dirty="0" smtClean="0"/>
              <a:t> </a:t>
            </a:r>
            <a:r>
              <a:rPr lang="en-US" sz="1200" dirty="0" err="1" smtClean="0"/>
              <a:t>hal</a:t>
            </a:r>
            <a:r>
              <a:rPr lang="en-US" sz="1200" dirty="0" smtClean="0"/>
              <a:t> </a:t>
            </a:r>
            <a:r>
              <a:rPr lang="en-US" sz="1200" dirty="0" err="1" smtClean="0"/>
              <a:t>nya</a:t>
            </a:r>
            <a:r>
              <a:rPr lang="en-US" sz="1200" dirty="0" smtClean="0"/>
              <a:t> yang </a:t>
            </a:r>
            <a:r>
              <a:rPr lang="en-US" sz="1200" dirty="0" err="1" smtClean="0"/>
              <a:t>terjadi</a:t>
            </a:r>
            <a:r>
              <a:rPr lang="en-US" sz="1200" dirty="0" smtClean="0"/>
              <a:t> </a:t>
            </a:r>
            <a:r>
              <a:rPr lang="en-US" sz="1200" dirty="0" err="1" smtClean="0"/>
              <a:t>pada</a:t>
            </a:r>
            <a:r>
              <a:rPr lang="en-US" sz="1200" dirty="0" smtClean="0"/>
              <a:t> Facebook yang </a:t>
            </a:r>
            <a:r>
              <a:rPr lang="en-US" sz="1200" dirty="0" err="1" smtClean="0"/>
              <a:t>mencoba</a:t>
            </a:r>
            <a:r>
              <a:rPr lang="en-US" sz="1200" dirty="0" smtClean="0"/>
              <a:t> </a:t>
            </a:r>
            <a:r>
              <a:rPr lang="en-US" sz="1200" dirty="0" err="1" smtClean="0"/>
              <a:t>untuk</a:t>
            </a:r>
            <a:r>
              <a:rPr lang="en-US" sz="1200" dirty="0" smtClean="0"/>
              <a:t> </a:t>
            </a:r>
            <a:r>
              <a:rPr lang="en-US" sz="1200" dirty="0" err="1" smtClean="0"/>
              <a:t>merubah</a:t>
            </a:r>
            <a:r>
              <a:rPr lang="en-US" sz="1200" dirty="0" smtClean="0"/>
              <a:t> terms of use </a:t>
            </a:r>
            <a:r>
              <a:rPr lang="en-US" sz="1200" dirty="0" err="1" smtClean="0"/>
              <a:t>aggrement-nya</a:t>
            </a:r>
            <a:r>
              <a:rPr lang="en-US" sz="1200" dirty="0" smtClean="0"/>
              <a:t> yang </a:t>
            </a:r>
            <a:r>
              <a:rPr lang="en-US" sz="1200" dirty="0" err="1" smtClean="0"/>
              <a:t>mempertanyakan</a:t>
            </a:r>
            <a:r>
              <a:rPr lang="en-US" sz="1200" dirty="0" smtClean="0"/>
              <a:t> </a:t>
            </a:r>
            <a:r>
              <a:rPr lang="en-US" sz="1200" dirty="0" err="1" smtClean="0"/>
              <a:t>hal</a:t>
            </a:r>
            <a:r>
              <a:rPr lang="en-US" sz="1200" dirty="0" smtClean="0"/>
              <a:t> </a:t>
            </a:r>
            <a:r>
              <a:rPr lang="en-US" sz="1200" dirty="0" err="1" smtClean="0"/>
              <a:t>ini</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d-ID"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tx1"/>
                </a:solidFill>
              </a:rPr>
              <a:t>Data Mobility </a:t>
            </a:r>
            <a:r>
              <a:rPr lang="id-ID" sz="1200" b="1" dirty="0" smtClean="0">
                <a:solidFill>
                  <a:schemeClr val="tx1"/>
                </a:solidFill>
              </a:rPr>
              <a:t>: </a:t>
            </a:r>
            <a:r>
              <a:rPr lang="en-US" sz="1200" dirty="0" err="1" smtClean="0">
                <a:solidFill>
                  <a:schemeClr val="tx1"/>
                </a:solidFill>
              </a:rPr>
              <a:t>dapat</a:t>
            </a:r>
            <a:r>
              <a:rPr lang="en-US" sz="1200" dirty="0" smtClean="0">
                <a:solidFill>
                  <a:schemeClr val="tx1"/>
                </a:solidFill>
              </a:rPr>
              <a:t> </a:t>
            </a:r>
            <a:r>
              <a:rPr lang="en-US" sz="1200" dirty="0" err="1" smtClean="0">
                <a:solidFill>
                  <a:schemeClr val="tx1"/>
                </a:solidFill>
              </a:rPr>
              <a:t>melakukan</a:t>
            </a:r>
            <a:r>
              <a:rPr lang="en-US" sz="1200" dirty="0" smtClean="0">
                <a:solidFill>
                  <a:schemeClr val="tx1"/>
                </a:solidFill>
              </a:rPr>
              <a:t> share data </a:t>
            </a:r>
            <a:r>
              <a:rPr lang="en-US" sz="1200" dirty="0" err="1" smtClean="0">
                <a:solidFill>
                  <a:schemeClr val="tx1"/>
                </a:solidFill>
              </a:rPr>
              <a:t>diantara</a:t>
            </a:r>
            <a:r>
              <a:rPr lang="en-US" sz="1200" dirty="0" smtClean="0">
                <a:solidFill>
                  <a:schemeClr val="tx1"/>
                </a:solidFill>
              </a:rPr>
              <a:t> cloud service? </a:t>
            </a:r>
            <a:r>
              <a:rPr lang="en-US" sz="1200" dirty="0" err="1" smtClean="0">
                <a:solidFill>
                  <a:schemeClr val="tx1"/>
                </a:solidFill>
              </a:rPr>
              <a:t>dan</a:t>
            </a:r>
            <a:r>
              <a:rPr lang="en-US" sz="1200" dirty="0" smtClean="0">
                <a:solidFill>
                  <a:schemeClr val="tx1"/>
                </a:solidFill>
              </a:rPr>
              <a:t> </a:t>
            </a:r>
            <a:r>
              <a:rPr lang="en-US" sz="1200" dirty="0" err="1" smtClean="0">
                <a:solidFill>
                  <a:schemeClr val="tx1"/>
                </a:solidFill>
              </a:rPr>
              <a:t>jika</a:t>
            </a:r>
            <a:r>
              <a:rPr lang="en-US" sz="1200" dirty="0" smtClean="0">
                <a:solidFill>
                  <a:schemeClr val="tx1"/>
                </a:solidFill>
              </a:rPr>
              <a:t> </a:t>
            </a:r>
            <a:r>
              <a:rPr lang="en-US" sz="1200" dirty="0" err="1" smtClean="0">
                <a:solidFill>
                  <a:schemeClr val="tx1"/>
                </a:solidFill>
              </a:rPr>
              <a:t>anda</a:t>
            </a:r>
            <a:r>
              <a:rPr lang="en-US" sz="1200" dirty="0" smtClean="0">
                <a:solidFill>
                  <a:schemeClr val="tx1"/>
                </a:solidFill>
              </a:rPr>
              <a:t> terminate cloud </a:t>
            </a:r>
            <a:r>
              <a:rPr lang="en-US" sz="1200" dirty="0" err="1" smtClean="0">
                <a:solidFill>
                  <a:schemeClr val="tx1"/>
                </a:solidFill>
              </a:rPr>
              <a:t>Magang</a:t>
            </a:r>
            <a:r>
              <a:rPr lang="en-US" sz="1200" dirty="0" smtClean="0">
                <a:solidFill>
                  <a:schemeClr val="tx1"/>
                </a:solidFill>
              </a:rPr>
              <a:t> </a:t>
            </a:r>
            <a:r>
              <a:rPr lang="en-US" sz="1200" dirty="0" err="1" smtClean="0">
                <a:solidFill>
                  <a:schemeClr val="tx1"/>
                </a:solidFill>
              </a:rPr>
              <a:t>Industri</a:t>
            </a:r>
            <a:r>
              <a:rPr lang="en-US" sz="1200" dirty="0" smtClean="0">
                <a:solidFill>
                  <a:schemeClr val="tx1"/>
                </a:solidFill>
              </a:rPr>
              <a:t>--</a:t>
            </a:r>
            <a:r>
              <a:rPr lang="en-US" sz="1200" dirty="0" err="1" smtClean="0">
                <a:solidFill>
                  <a:schemeClr val="tx1"/>
                </a:solidFill>
              </a:rPr>
              <a:t>Meruvian</a:t>
            </a:r>
            <a:r>
              <a:rPr lang="en-US" sz="1200" dirty="0" smtClean="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sz="1200" b="1" dirty="0" smtClean="0"/>
              <a:t>Service level</a:t>
            </a:r>
            <a:r>
              <a:rPr lang="id-ID" sz="1200" baseline="0" dirty="0" smtClean="0"/>
              <a:t> :</a:t>
            </a:r>
            <a:r>
              <a:rPr lang="en-US" sz="1200" dirty="0" smtClean="0"/>
              <a:t>Cloud provider </a:t>
            </a:r>
            <a:r>
              <a:rPr lang="en-US" sz="1200" dirty="0" err="1" smtClean="0"/>
              <a:t>mungkin</a:t>
            </a:r>
            <a:r>
              <a:rPr lang="en-US" sz="1200" dirty="0" smtClean="0"/>
              <a:t> </a:t>
            </a:r>
            <a:r>
              <a:rPr lang="en-US" sz="1200" dirty="0" err="1" smtClean="0"/>
              <a:t>tidak</a:t>
            </a:r>
            <a:r>
              <a:rPr lang="en-US" sz="1200" dirty="0" smtClean="0"/>
              <a:t> </a:t>
            </a:r>
            <a:r>
              <a:rPr lang="en-US" sz="1200" dirty="0" err="1" smtClean="0"/>
              <a:t>akan</a:t>
            </a:r>
            <a:r>
              <a:rPr lang="en-US" sz="1200" dirty="0" smtClean="0"/>
              <a:t> </a:t>
            </a:r>
            <a:r>
              <a:rPr lang="en-US" sz="1200" dirty="0" err="1" smtClean="0"/>
              <a:t>konsisten</a:t>
            </a:r>
            <a:r>
              <a:rPr lang="en-US" sz="1200" dirty="0" smtClean="0"/>
              <a:t> </a:t>
            </a:r>
            <a:r>
              <a:rPr lang="en-US" sz="1200" dirty="0" err="1" smtClean="0"/>
              <a:t>dengan</a:t>
            </a:r>
            <a:r>
              <a:rPr lang="en-US" sz="1200" dirty="0" smtClean="0"/>
              <a:t> performance </a:t>
            </a:r>
            <a:r>
              <a:rPr lang="en-US" sz="1200" dirty="0" err="1" smtClean="0"/>
              <a:t>dari</a:t>
            </a:r>
            <a:r>
              <a:rPr lang="en-US" sz="1200" dirty="0" smtClean="0"/>
              <a:t> application </a:t>
            </a:r>
            <a:r>
              <a:rPr lang="en-US" sz="1200" dirty="0" err="1" smtClean="0"/>
              <a:t>atau</a:t>
            </a:r>
            <a:r>
              <a:rPr lang="en-US" sz="1200" dirty="0" smtClean="0"/>
              <a:t> </a:t>
            </a:r>
            <a:r>
              <a:rPr lang="en-US" sz="1200" dirty="0" err="1" smtClean="0"/>
              <a:t>transaksi</a:t>
            </a:r>
            <a:r>
              <a:rPr lang="en-US" sz="1200" dirty="0" smtClean="0"/>
              <a:t>. Hal </a:t>
            </a:r>
            <a:r>
              <a:rPr lang="en-US" sz="1200" dirty="0" err="1" smtClean="0"/>
              <a:t>ini</a:t>
            </a:r>
            <a:r>
              <a:rPr lang="en-US" sz="1200" dirty="0" smtClean="0"/>
              <a:t> </a:t>
            </a:r>
            <a:r>
              <a:rPr lang="en-US" sz="1200" dirty="0" err="1" smtClean="0"/>
              <a:t>mengharuskan</a:t>
            </a:r>
            <a:r>
              <a:rPr lang="en-US" sz="1200" dirty="0" smtClean="0"/>
              <a:t> </a:t>
            </a:r>
            <a:r>
              <a:rPr lang="en-US" sz="1200" dirty="0" err="1" smtClean="0"/>
              <a:t>untuk</a:t>
            </a:r>
            <a:r>
              <a:rPr lang="en-US" sz="1200" dirty="0" smtClean="0"/>
              <a:t> </a:t>
            </a:r>
            <a:r>
              <a:rPr lang="en-US" sz="1200" dirty="0" err="1" smtClean="0"/>
              <a:t>memahami</a:t>
            </a:r>
            <a:r>
              <a:rPr lang="en-US" sz="1200" dirty="0" smtClean="0"/>
              <a:t> service level yang </a:t>
            </a:r>
            <a:r>
              <a:rPr lang="en-US" sz="1200" dirty="0" err="1" smtClean="0"/>
              <a:t>didapatkan</a:t>
            </a:r>
            <a:r>
              <a:rPr lang="en-US" sz="1200" dirty="0" smtClean="0"/>
              <a:t> </a:t>
            </a:r>
            <a:r>
              <a:rPr lang="en-US" sz="1200" dirty="0" err="1" smtClean="0"/>
              <a:t>mengenai</a:t>
            </a:r>
            <a:r>
              <a:rPr lang="en-US" sz="1200" dirty="0" smtClean="0"/>
              <a:t> transaction response time, data protection </a:t>
            </a:r>
            <a:r>
              <a:rPr lang="en-US" sz="1200" dirty="0" err="1" smtClean="0"/>
              <a:t>dan</a:t>
            </a:r>
            <a:r>
              <a:rPr lang="en-US" sz="1200" dirty="0" smtClean="0"/>
              <a:t> </a:t>
            </a:r>
            <a:r>
              <a:rPr lang="en-US" sz="1200" dirty="0" err="1" smtClean="0"/>
              <a:t>kecepatan</a:t>
            </a:r>
            <a:r>
              <a:rPr lang="en-US" sz="1200" dirty="0" smtClean="0"/>
              <a:t> data recovery.</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118</a:t>
            </a:fld>
            <a:endParaRPr lang="id-ID"/>
          </a:p>
        </p:txBody>
      </p:sp>
    </p:spTree>
    <p:extLst>
      <p:ext uri="{BB962C8B-B14F-4D97-AF65-F5344CB8AC3E}">
        <p14:creationId xmlns:p14="http://schemas.microsoft.com/office/powerpoint/2010/main" val="398020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smtClean="0"/>
          </a:p>
          <a:p>
            <a:r>
              <a:rPr lang="id-ID" dirty="0" smtClean="0"/>
              <a:t>Pada gambar, bagian</a:t>
            </a:r>
            <a:r>
              <a:rPr lang="id-ID" baseline="0" dirty="0" smtClean="0"/>
              <a:t> yang dilingkari dengan warna oranye adalah angka-angka yang terdapat pada lingkaran tersebut adalah jumlah dari Availiability Zone (AZ) yang masuk pada wilayah tersebut dengan area geografis yang berisi dua atau lebih banyak dari AZ. Atau wilayah AZ adalah entitas yang terpisah satu sama lain dan sumber daya dalam satu wilayah tidak secara otomatis di replikasi ke wilayah lain.</a:t>
            </a:r>
          </a:p>
          <a:p>
            <a:endParaRPr lang="id-ID" baseline="0" dirty="0" smtClean="0"/>
          </a:p>
          <a:p>
            <a:r>
              <a:rPr lang="id-ID" baseline="0" dirty="0" smtClean="0"/>
              <a:t>Penting untuk mempertimbangkan wilayah mana yang akan membantu kita untuk mengoptimalkan latensi, meminimalkan biaya dan mematuhi peraturan apapun yang ada.</a:t>
            </a:r>
          </a:p>
          <a:p>
            <a:endParaRPr lang="id-ID" baseline="0" dirty="0" smtClean="0"/>
          </a:p>
          <a:p>
            <a:r>
              <a:rPr lang="id-ID" dirty="0" smtClean="0"/>
              <a:t>Jika kita memanfaatkan layanan</a:t>
            </a:r>
            <a:r>
              <a:rPr lang="id-ID" baseline="0" dirty="0" smtClean="0"/>
              <a:t> cloud computing, kita dapat menggunakan aplikasi yang ada di beberapa wilayah dengan mudah.</a:t>
            </a:r>
          </a:p>
          <a:p>
            <a:endParaRPr lang="id-ID" baseline="0" dirty="0" smtClean="0"/>
          </a:p>
          <a:p>
            <a:r>
              <a:rPr lang="id-ID" baseline="0" dirty="0" smtClean="0"/>
              <a:t>Contoh : </a:t>
            </a:r>
          </a:p>
          <a:p>
            <a:r>
              <a:rPr lang="id-ID" baseline="0" dirty="0" smtClean="0"/>
              <a:t>Kita memiliki aplikasi di wilayah terdekat dengan kantor pusat terbesar di Singapura. Kemudian kita memiliki basis pelanggan yang terletak di Melbourne, Australia. Hanya dengan beberapa klik saja kita dapat menyebarkan informasi di dua wilayah tersebut bahkan hingga ke wilayah sydney, sambil meminimalkan latensi dan meningkatkan semua ketangkasan untuk organisasi kita. Dan semuanya dilakukan hanya dalam beberapa menit saja dan dengan biaya yang minimal.</a:t>
            </a:r>
          </a:p>
          <a:p>
            <a:endParaRPr lang="id-ID" baseline="0" dirty="0" smtClean="0"/>
          </a:p>
          <a:p>
            <a:r>
              <a:rPr lang="id-ID" baseline="0" dirty="0" smtClean="0"/>
              <a:t>Di wilayah arab memiliki lebih dari 105 layanan pada Agustus 2018 mulai dari penyimpanan komputasi, keamanan hingga Internet of Things (IOT), kecerdesan buatan, hingga AI.</a:t>
            </a:r>
          </a:p>
        </p:txBody>
      </p:sp>
      <p:sp>
        <p:nvSpPr>
          <p:cNvPr id="4" name="Slide Number Placeholder 3"/>
          <p:cNvSpPr>
            <a:spLocks noGrp="1"/>
          </p:cNvSpPr>
          <p:nvPr>
            <p:ph type="sldNum" sz="quarter" idx="10"/>
          </p:nvPr>
        </p:nvSpPr>
        <p:spPr/>
        <p:txBody>
          <a:bodyPr/>
          <a:lstStyle/>
          <a:p>
            <a:fld id="{CF48818C-C5E6-444A-A9F7-917A97CA3904}" type="slidenum">
              <a:rPr lang="id-ID" smtClean="0"/>
              <a:t>9</a:t>
            </a:fld>
            <a:endParaRPr lang="id-ID"/>
          </a:p>
        </p:txBody>
      </p:sp>
    </p:spTree>
    <p:extLst>
      <p:ext uri="{BB962C8B-B14F-4D97-AF65-F5344CB8AC3E}">
        <p14:creationId xmlns:p14="http://schemas.microsoft.com/office/powerpoint/2010/main" val="593188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b="0" i="0" kern="1200" dirty="0" smtClean="0">
                <a:solidFill>
                  <a:schemeClr val="tx1"/>
                </a:solidFill>
                <a:effectLst/>
                <a:latin typeface="Prestige Elite Std" pitchFamily="49" charset="0"/>
                <a:ea typeface="+mn-ea"/>
                <a:cs typeface="+mn-cs"/>
              </a:rPr>
              <a:t>Memberikan ketersediaan tinggi, dan merespons kebutuhan perubahan dengan cepat, tanpa penurunan kinerja.</a:t>
            </a:r>
            <a:endParaRPr lang="id-ID" baseline="0" dirty="0" smtClean="0">
              <a:latin typeface="Prestige Elite Std" pitchFamily="49" charset="0"/>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11</a:t>
            </a:fld>
            <a:endParaRPr lang="id-ID"/>
          </a:p>
        </p:txBody>
      </p:sp>
    </p:spTree>
    <p:extLst>
      <p:ext uri="{BB962C8B-B14F-4D97-AF65-F5344CB8AC3E}">
        <p14:creationId xmlns:p14="http://schemas.microsoft.com/office/powerpoint/2010/main" val="593188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d-ID" baseline="0"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12</a:t>
            </a:fld>
            <a:endParaRPr lang="id-ID"/>
          </a:p>
        </p:txBody>
      </p:sp>
    </p:spTree>
    <p:extLst>
      <p:ext uri="{BB962C8B-B14F-4D97-AF65-F5344CB8AC3E}">
        <p14:creationId xmlns:p14="http://schemas.microsoft.com/office/powerpoint/2010/main" val="593188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d-ID" baseline="0"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13</a:t>
            </a:fld>
            <a:endParaRPr lang="id-ID"/>
          </a:p>
        </p:txBody>
      </p:sp>
    </p:spTree>
    <p:extLst>
      <p:ext uri="{BB962C8B-B14F-4D97-AF65-F5344CB8AC3E}">
        <p14:creationId xmlns:p14="http://schemas.microsoft.com/office/powerpoint/2010/main" val="593188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Sebagai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contoh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menawarkan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ketahanan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maksimum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terhadap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gangguan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sistem</a:t>
            </a:r>
            <a:r>
              <a:rPr lang="en-US" sz="1200" b="0" i="0" kern="1200" dirty="0" smtClean="0">
                <a:solidFill>
                  <a:schemeClr val="tx1"/>
                </a:solidFill>
                <a:effectLst/>
                <a:latin typeface="+mn-lt"/>
                <a:ea typeface="+mn-ea"/>
                <a:cs typeface="+mn-cs"/>
              </a:rPr>
              <a:t>, AWS </a:t>
            </a:r>
            <a:r>
              <a:rPr lang="en-US" sz="1200" b="0" i="0" kern="1200" dirty="0" err="1" smtClean="0">
                <a:solidFill>
                  <a:schemeClr val="tx1"/>
                </a:solidFill>
                <a:effectLst/>
                <a:latin typeface="+mn-lt"/>
                <a:ea typeface="+mn-ea"/>
                <a:cs typeface="+mn-cs"/>
              </a:rPr>
              <a:t>membuat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pusat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datanya</a:t>
            </a:r>
            <a:r>
              <a:rPr lang="en-US" sz="1200" b="0" i="0" kern="1200" dirty="0" smtClean="0">
                <a:solidFill>
                  <a:schemeClr val="tx1"/>
                </a:solidFill>
                <a:effectLst/>
                <a:latin typeface="+mn-lt"/>
                <a:ea typeface="+mn-ea"/>
                <a:cs typeface="+mn-cs"/>
              </a:rPr>
              <a:t> di </a:t>
            </a:r>
            <a:r>
              <a:rPr lang="en-US" sz="1200" b="0" i="0" kern="1200" dirty="0" err="1" smtClean="0">
                <a:solidFill>
                  <a:schemeClr val="tx1"/>
                </a:solidFill>
                <a:effectLst/>
                <a:latin typeface="+mn-lt"/>
                <a:ea typeface="+mn-ea"/>
                <a:cs typeface="+mn-cs"/>
              </a:rPr>
              <a:t>beberapa</a:t>
            </a:r>
            <a:r>
              <a:rPr lang="en-US" sz="1200" b="0" i="0" kern="1200" dirty="0" smtClean="0">
                <a:solidFill>
                  <a:schemeClr val="tx1"/>
                </a:solidFill>
                <a:effectLst/>
                <a:latin typeface="+mn-lt"/>
                <a:ea typeface="+mn-ea"/>
                <a:cs typeface="+mn-cs"/>
              </a:rPr>
              <a:t> Wilayah </a:t>
            </a:r>
            <a:r>
              <a:rPr lang="en-US" sz="1200" b="0" i="0" kern="1200" dirty="0" err="1" smtClean="0">
                <a:solidFill>
                  <a:schemeClr val="tx1"/>
                </a:solidFill>
                <a:effectLst/>
                <a:latin typeface="+mn-lt"/>
                <a:ea typeface="+mn-ea"/>
                <a:cs typeface="+mn-cs"/>
              </a:rPr>
              <a:t>geografis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lintas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beberapa</a:t>
            </a:r>
            <a:r>
              <a:rPr lang="en-US" sz="1200" b="0" i="0" kern="1200" dirty="0" smtClean="0">
                <a:solidFill>
                  <a:schemeClr val="tx1"/>
                </a:solidFill>
                <a:effectLst/>
                <a:latin typeface="+mn-lt"/>
                <a:ea typeface="+mn-ea"/>
                <a:cs typeface="+mn-cs"/>
              </a:rPr>
              <a:t> AZ </a:t>
            </a:r>
            <a:r>
              <a:rPr lang="en-US" sz="1200" b="0" i="0" kern="1200" dirty="0" err="1" smtClean="0">
                <a:solidFill>
                  <a:schemeClr val="tx1"/>
                </a:solidFill>
                <a:effectLst/>
                <a:latin typeface="+mn-lt"/>
                <a:ea typeface="+mn-ea"/>
                <a:cs typeface="+mn-cs"/>
              </a:rPr>
              <a:t>dalam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setiap</a:t>
            </a:r>
            <a:r>
              <a:rPr lang="en-US" sz="1200" b="0" i="0" kern="1200" dirty="0" smtClean="0">
                <a:solidFill>
                  <a:schemeClr val="tx1"/>
                </a:solidFill>
                <a:effectLst/>
                <a:latin typeface="+mn-lt"/>
                <a:ea typeface="+mn-ea"/>
                <a:cs typeface="+mn-cs"/>
              </a:rPr>
              <a:t> Wilayah.</a:t>
            </a:r>
            <a:endParaRPr lang="id-ID" baseline="0"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14</a:t>
            </a:fld>
            <a:endParaRPr lang="id-ID"/>
          </a:p>
        </p:txBody>
      </p:sp>
    </p:spTree>
    <p:extLst>
      <p:ext uri="{BB962C8B-B14F-4D97-AF65-F5344CB8AC3E}">
        <p14:creationId xmlns:p14="http://schemas.microsoft.com/office/powerpoint/2010/main" val="593188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Kapasitas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komputasi</a:t>
            </a:r>
            <a:r>
              <a:rPr lang="en-US" sz="1200" b="0" i="0" kern="1200" dirty="0" smtClean="0">
                <a:solidFill>
                  <a:schemeClr val="tx1"/>
                </a:solidFill>
                <a:effectLst/>
                <a:latin typeface="+mn-lt"/>
                <a:ea typeface="+mn-ea"/>
                <a:cs typeface="+mn-cs"/>
              </a:rPr>
              <a:t> AWS </a:t>
            </a:r>
            <a:r>
              <a:rPr lang="en-US" sz="1200" b="0" i="0" kern="1200" dirty="0" err="1" smtClean="0">
                <a:solidFill>
                  <a:schemeClr val="tx1"/>
                </a:solidFill>
                <a:effectLst/>
                <a:latin typeface="+mn-lt"/>
                <a:ea typeface="+mn-ea"/>
                <a:cs typeface="+mn-cs"/>
              </a:rPr>
              <a:t>naik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tingkat</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tak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tertandingi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menambah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kapasitas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komputasi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perusahaan</a:t>
            </a:r>
            <a:r>
              <a:rPr lang="en-US" sz="1200" b="0" i="0" kern="1200" dirty="0" smtClean="0">
                <a:solidFill>
                  <a:schemeClr val="tx1"/>
                </a:solidFill>
                <a:effectLst/>
                <a:latin typeface="+mn-lt"/>
                <a:ea typeface="+mn-ea"/>
                <a:cs typeface="+mn-cs"/>
              </a:rPr>
              <a:t> Fortune 500 </a:t>
            </a:r>
            <a:r>
              <a:rPr lang="en-US" sz="1200" b="0" i="0" kern="1200" dirty="0" err="1" smtClean="0">
                <a:solidFill>
                  <a:schemeClr val="tx1"/>
                </a:solidFill>
                <a:effectLst/>
                <a:latin typeface="+mn-lt"/>
                <a:ea typeface="+mn-ea"/>
                <a:cs typeface="+mn-cs"/>
              </a:rPr>
              <a:t>setiap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harinya</a:t>
            </a:r>
            <a:endParaRPr lang="id-ID" baseline="0"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15</a:t>
            </a:fld>
            <a:endParaRPr lang="id-ID"/>
          </a:p>
        </p:txBody>
      </p:sp>
    </p:spTree>
    <p:extLst>
      <p:ext uri="{BB962C8B-B14F-4D97-AF65-F5344CB8AC3E}">
        <p14:creationId xmlns:p14="http://schemas.microsoft.com/office/powerpoint/2010/main" val="593188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FA459F-D107-4EB9-92DF-6944B16DDAA3}"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AWS Core Service</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CA554E-5153-4686-B3DB-37C59305B423}"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AWS Core Service</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B9A4F3C-8F98-473F-9152-62355C06BDD5}"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5591BDC-65B6-495B-A028-AAC3632AE45A}"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115AA71D-78A0-44B3-8231-4B96653D4AAA}" type="datetime1">
              <a:rPr lang="id-ID" smtClean="0"/>
              <a:t>30/06/2019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id-ID" smtClean="0"/>
              <a:t>AWS Core Service</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9A12004D-8B98-4FF8-83D2-62435BF641CA}"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6BE1776C-8107-4534-AF43-26C2D0AD138C}"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AWS Core Service</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C9D0FFB5-31F0-42E9-B3E7-663EBF37B4D9}"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AWS Core Service</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BC14456-8B4B-4BCC-B1E1-FFA04AD338CD}" type="datetime1">
              <a:rPr lang="id-ID" smtClean="0"/>
              <a:t>30/06/2019</a:t>
            </a:fld>
            <a:endParaRPr lang="id-ID"/>
          </a:p>
        </p:txBody>
      </p:sp>
      <p:sp>
        <p:nvSpPr>
          <p:cNvPr id="8" name="Footer Placeholder 7"/>
          <p:cNvSpPr>
            <a:spLocks noGrp="1"/>
          </p:cNvSpPr>
          <p:nvPr>
            <p:ph type="ftr" sz="quarter" idx="11"/>
          </p:nvPr>
        </p:nvSpPr>
        <p:spPr/>
        <p:txBody>
          <a:bodyPr/>
          <a:lstStyle/>
          <a:p>
            <a:r>
              <a:rPr lang="id-ID" smtClean="0"/>
              <a:t>AWS Core Service</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1587C69-51D1-40CD-89C1-5176ADD77973}" type="datetime1">
              <a:rPr lang="id-ID" smtClean="0"/>
              <a:t>30/06/2019</a:t>
            </a:fld>
            <a:endParaRPr lang="id-ID"/>
          </a:p>
        </p:txBody>
      </p:sp>
      <p:sp>
        <p:nvSpPr>
          <p:cNvPr id="4" name="Footer Placeholder 3"/>
          <p:cNvSpPr>
            <a:spLocks noGrp="1"/>
          </p:cNvSpPr>
          <p:nvPr>
            <p:ph type="ftr" sz="quarter" idx="11"/>
          </p:nvPr>
        </p:nvSpPr>
        <p:spPr/>
        <p:txBody>
          <a:bodyPr/>
          <a:lstStyle/>
          <a:p>
            <a:r>
              <a:rPr lang="id-ID" smtClean="0"/>
              <a:t>AWS Core Service</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29DE7F-ED8B-4BC6-B9D7-15C38FD713B5}" type="datetime1">
              <a:rPr lang="id-ID" smtClean="0"/>
              <a:t>30/06/2019</a:t>
            </a:fld>
            <a:endParaRPr lang="id-ID"/>
          </a:p>
        </p:txBody>
      </p:sp>
      <p:sp>
        <p:nvSpPr>
          <p:cNvPr id="3" name="Footer Placeholder 2"/>
          <p:cNvSpPr>
            <a:spLocks noGrp="1"/>
          </p:cNvSpPr>
          <p:nvPr>
            <p:ph type="ftr" sz="quarter" idx="11"/>
          </p:nvPr>
        </p:nvSpPr>
        <p:spPr/>
        <p:txBody>
          <a:bodyPr/>
          <a:lstStyle/>
          <a:p>
            <a:r>
              <a:rPr lang="id-ID" smtClean="0"/>
              <a:t>AWS Core Service</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5E1457C-4BF8-49A8-808E-1BD8C1CE93D0}" type="datetime1">
              <a:rPr lang="id-ID" smtClean="0"/>
              <a:t>30/06/2019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id-ID" smtClean="0"/>
              <a:t>AWS Core Service</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id-ID" smtClean="0"/>
              <a:t>AWS Core Service</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875407E8-1DA3-48B3-B24C-B485E3237F69}" type="datetime1">
              <a:rPr lang="id-ID" smtClean="0"/>
              <a:t>30/06/2019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4" name="Slide Number Placeholder 3"/>
          <p:cNvSpPr>
            <a:spLocks noGrp="1"/>
          </p:cNvSpPr>
          <p:nvPr>
            <p:ph type="sldNum" sz="quarter" idx="4294967295"/>
          </p:nvPr>
        </p:nvSpPr>
        <p:spPr>
          <a:xfrm>
            <a:off x="7465653" y="6386581"/>
            <a:ext cx="2057400" cy="365125"/>
          </a:xfrm>
          <a:prstGeom prst="rect">
            <a:avLst/>
          </a:prstGeom>
        </p:spPr>
        <p:txBody>
          <a:bodyPr/>
          <a:lstStyle/>
          <a:p>
            <a:fld id="{48A2BCBC-50EF-4175-83E0-F618B60D4316}"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20958500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Infrastruktur</a:t>
            </a:r>
            <a:r>
              <a:rPr lang="en-US" dirty="0"/>
              <a:t> Global AWS</a:t>
            </a:r>
          </a:p>
        </p:txBody>
      </p:sp>
      <p:sp>
        <p:nvSpPr>
          <p:cNvPr id="3" name="Content Placeholder 2"/>
          <p:cNvSpPr>
            <a:spLocks noGrp="1"/>
          </p:cNvSpPr>
          <p:nvPr>
            <p:ph idx="1"/>
          </p:nvPr>
        </p:nvSpPr>
        <p:spPr>
          <a:xfrm>
            <a:off x="1119115" y="1528997"/>
            <a:ext cx="6578221" cy="4647214"/>
          </a:xfrm>
        </p:spPr>
        <p:txBody>
          <a:bodyPr>
            <a:noAutofit/>
          </a:bodyPr>
          <a:lstStyle/>
          <a:p>
            <a:pPr marL="0" indent="0">
              <a:buNone/>
            </a:pPr>
            <a:r>
              <a:rPr lang="en-ID" sz="2200" b="1" dirty="0" err="1" smtClean="0">
                <a:solidFill>
                  <a:schemeClr val="tx1"/>
                </a:solidFill>
              </a:rPr>
              <a:t>Manfaat</a:t>
            </a:r>
            <a:r>
              <a:rPr lang="en-ID" sz="2200" dirty="0" smtClean="0">
                <a:solidFill>
                  <a:schemeClr val="tx1"/>
                </a:solidFill>
              </a:rPr>
              <a:t> :</a:t>
            </a:r>
          </a:p>
          <a:p>
            <a:pPr marL="0" indent="0">
              <a:buNone/>
            </a:pPr>
            <a:endParaRPr lang="en-ID" sz="2200" dirty="0" smtClean="0">
              <a:solidFill>
                <a:schemeClr val="tx1"/>
              </a:solidFill>
            </a:endParaRPr>
          </a:p>
          <a:p>
            <a:pPr>
              <a:lnSpc>
                <a:spcPct val="150000"/>
              </a:lnSpc>
            </a:pPr>
            <a:r>
              <a:rPr lang="en-ID" sz="2200" dirty="0" err="1" smtClean="0">
                <a:solidFill>
                  <a:schemeClr val="tx1"/>
                </a:solidFill>
              </a:rPr>
              <a:t>Kinerja</a:t>
            </a:r>
            <a:r>
              <a:rPr lang="en-ID" sz="2200" dirty="0" smtClean="0">
                <a:solidFill>
                  <a:schemeClr val="tx1"/>
                </a:solidFill>
              </a:rPr>
              <a:t> </a:t>
            </a:r>
          </a:p>
          <a:p>
            <a:pPr>
              <a:lnSpc>
                <a:spcPct val="150000"/>
              </a:lnSpc>
            </a:pPr>
            <a:r>
              <a:rPr lang="en-ID" sz="2200" dirty="0" err="1" smtClean="0">
                <a:solidFill>
                  <a:schemeClr val="tx1"/>
                </a:solidFill>
              </a:rPr>
              <a:t>Ketersediaan</a:t>
            </a:r>
            <a:r>
              <a:rPr lang="en-ID" sz="2200" dirty="0" smtClean="0">
                <a:solidFill>
                  <a:schemeClr val="tx1"/>
                </a:solidFill>
              </a:rPr>
              <a:t> </a:t>
            </a:r>
          </a:p>
          <a:p>
            <a:pPr>
              <a:lnSpc>
                <a:spcPct val="150000"/>
              </a:lnSpc>
            </a:pPr>
            <a:r>
              <a:rPr lang="en-ID" sz="2200" dirty="0" err="1" smtClean="0">
                <a:solidFill>
                  <a:schemeClr val="tx1"/>
                </a:solidFill>
              </a:rPr>
              <a:t>Keamanan</a:t>
            </a:r>
            <a:r>
              <a:rPr lang="en-ID" sz="2200" dirty="0" smtClean="0">
                <a:solidFill>
                  <a:schemeClr val="tx1"/>
                </a:solidFill>
              </a:rPr>
              <a:t> </a:t>
            </a:r>
          </a:p>
          <a:p>
            <a:pPr marL="285750" indent="-285750">
              <a:lnSpc>
                <a:spcPct val="150000"/>
              </a:lnSpc>
            </a:pPr>
            <a:r>
              <a:rPr lang="en-ID" sz="2200" dirty="0" err="1"/>
              <a:t>Keaandalan</a:t>
            </a:r>
            <a:r>
              <a:rPr lang="en-ID" sz="2200" dirty="0"/>
              <a:t> </a:t>
            </a:r>
          </a:p>
          <a:p>
            <a:pPr marL="285750" indent="-285750">
              <a:lnSpc>
                <a:spcPct val="150000"/>
              </a:lnSpc>
            </a:pPr>
            <a:r>
              <a:rPr lang="en-US" sz="2200" dirty="0" err="1"/>
              <a:t>Skalabilitas</a:t>
            </a:r>
            <a:endParaRPr lang="en-US" sz="2200" dirty="0"/>
          </a:p>
          <a:p>
            <a:pPr marL="285750" indent="-285750">
              <a:lnSpc>
                <a:spcPct val="150000"/>
              </a:lnSpc>
            </a:pPr>
            <a:r>
              <a:rPr lang="en-US" sz="2200" dirty="0" err="1"/>
              <a:t>Biaya</a:t>
            </a:r>
            <a:r>
              <a:rPr lang="en-US" sz="2200" dirty="0"/>
              <a:t> </a:t>
            </a:r>
            <a:r>
              <a:rPr lang="en-US" sz="2200" dirty="0" err="1" smtClean="0"/>
              <a:t>Rendah</a:t>
            </a:r>
            <a:endParaRPr lang="en-US" sz="2200" dirty="0">
              <a:solidFill>
                <a:schemeClr val="tx1"/>
              </a:solidFill>
            </a:endParaRPr>
          </a:p>
        </p:txBody>
      </p:sp>
      <p:sp>
        <p:nvSpPr>
          <p:cNvPr id="4" name="Date Placeholder 3"/>
          <p:cNvSpPr>
            <a:spLocks noGrp="1"/>
          </p:cNvSpPr>
          <p:nvPr>
            <p:ph type="dt" sz="half" idx="10"/>
          </p:nvPr>
        </p:nvSpPr>
        <p:spPr/>
        <p:txBody>
          <a:bodyPr/>
          <a:lstStyle/>
          <a:p>
            <a:fld id="{CDB85B55-7E19-436C-A921-81051576CE2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spTree>
    <p:extLst>
      <p:ext uri="{BB962C8B-B14F-4D97-AF65-F5344CB8AC3E}">
        <p14:creationId xmlns:p14="http://schemas.microsoft.com/office/powerpoint/2010/main" val="40048400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0737" y="620973"/>
            <a:ext cx="7347283" cy="854074"/>
          </a:xfrm>
        </p:spPr>
        <p:txBody>
          <a:bodyPr>
            <a:normAutofit fontScale="90000"/>
          </a:bodyPr>
          <a:lstStyle/>
          <a:p>
            <a:r>
              <a:rPr lang="en-ID" dirty="0" err="1" smtClean="0"/>
              <a:t>Kemampuan</a:t>
            </a:r>
            <a:r>
              <a:rPr lang="en-ID" dirty="0" smtClean="0"/>
              <a:t> yang </a:t>
            </a:r>
            <a:r>
              <a:rPr lang="en-ID" dirty="0" err="1" smtClean="0"/>
              <a:t>tinggi</a:t>
            </a:r>
            <a:r>
              <a:rPr lang="en-ID" dirty="0" smtClean="0"/>
              <a:t> </a:t>
            </a:r>
            <a:r>
              <a:rPr lang="en-ID" dirty="0" err="1" smtClean="0"/>
              <a:t>dengan</a:t>
            </a:r>
            <a:r>
              <a:rPr lang="en-ID" dirty="0" smtClean="0"/>
              <a:t> </a:t>
            </a:r>
            <a:br>
              <a:rPr lang="en-ID" dirty="0" smtClean="0"/>
            </a:br>
            <a:r>
              <a:rPr lang="id-ID" dirty="0" smtClean="0"/>
              <a:t>Multi-AZ</a:t>
            </a:r>
            <a:endParaRPr lang="en-US" dirty="0"/>
          </a:p>
        </p:txBody>
      </p:sp>
      <p:pic>
        <p:nvPicPr>
          <p:cNvPr id="7" name="Content Placeholder 6"/>
          <p:cNvPicPr>
            <a:picLocks noGrp="1" noChangeAspect="1"/>
          </p:cNvPicPr>
          <p:nvPr>
            <p:ph idx="1"/>
          </p:nvPr>
        </p:nvPicPr>
        <p:blipFill>
          <a:blip r:embed="rId2"/>
          <a:stretch>
            <a:fillRect/>
          </a:stretch>
        </p:blipFill>
        <p:spPr>
          <a:xfrm>
            <a:off x="991394" y="1771650"/>
            <a:ext cx="7200900" cy="4086225"/>
          </a:xfrm>
          <a:prstGeom prst="rect">
            <a:avLst/>
          </a:prstGeom>
        </p:spPr>
      </p:pic>
      <p:sp>
        <p:nvSpPr>
          <p:cNvPr id="4" name="Date Placeholder 3"/>
          <p:cNvSpPr>
            <a:spLocks noGrp="1"/>
          </p:cNvSpPr>
          <p:nvPr>
            <p:ph type="dt" sz="half" idx="10"/>
          </p:nvPr>
        </p:nvSpPr>
        <p:spPr/>
        <p:txBody>
          <a:bodyPr/>
          <a:lstStyle/>
          <a:p>
            <a:fld id="{8D83D9C8-DCAB-4480-811B-9B36FEAC99F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100</a:t>
            </a:fld>
            <a:endParaRPr lang="id-ID" dirty="0"/>
          </a:p>
        </p:txBody>
      </p:sp>
    </p:spTree>
    <p:extLst>
      <p:ext uri="{BB962C8B-B14F-4D97-AF65-F5344CB8AC3E}">
        <p14:creationId xmlns:p14="http://schemas.microsoft.com/office/powerpoint/2010/main" val="402555950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High Availability with Multi-AZ </a:t>
            </a:r>
          </a:p>
        </p:txBody>
      </p:sp>
      <p:pic>
        <p:nvPicPr>
          <p:cNvPr id="7" name="Content Placeholder 6"/>
          <p:cNvPicPr>
            <a:picLocks noGrp="1" noChangeAspect="1"/>
          </p:cNvPicPr>
          <p:nvPr>
            <p:ph idx="1"/>
          </p:nvPr>
        </p:nvPicPr>
        <p:blipFill>
          <a:blip r:embed="rId2"/>
          <a:stretch>
            <a:fillRect/>
          </a:stretch>
        </p:blipFill>
        <p:spPr>
          <a:xfrm>
            <a:off x="1205706" y="1724025"/>
            <a:ext cx="6772275" cy="4181475"/>
          </a:xfrm>
          <a:prstGeom prst="rect">
            <a:avLst/>
          </a:prstGeom>
        </p:spPr>
      </p:pic>
      <p:sp>
        <p:nvSpPr>
          <p:cNvPr id="4" name="Date Placeholder 3"/>
          <p:cNvSpPr>
            <a:spLocks noGrp="1"/>
          </p:cNvSpPr>
          <p:nvPr>
            <p:ph type="dt" sz="half" idx="10"/>
          </p:nvPr>
        </p:nvSpPr>
        <p:spPr/>
        <p:txBody>
          <a:bodyPr/>
          <a:lstStyle/>
          <a:p>
            <a:fld id="{9B665E9E-8D7D-449E-9DF3-2DDC4F2FEB7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101</a:t>
            </a:fld>
            <a:endParaRPr lang="id-ID" dirty="0"/>
          </a:p>
        </p:txBody>
      </p:sp>
    </p:spTree>
    <p:extLst>
      <p:ext uri="{BB962C8B-B14F-4D97-AF65-F5344CB8AC3E}">
        <p14:creationId xmlns:p14="http://schemas.microsoft.com/office/powerpoint/2010/main" val="210848996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Amazon RDS Baca Replika</a:t>
            </a:r>
            <a:endParaRPr lang="en-US" dirty="0"/>
          </a:p>
        </p:txBody>
      </p:sp>
      <p:sp>
        <p:nvSpPr>
          <p:cNvPr id="3" name="Content Placeholder 2"/>
          <p:cNvSpPr>
            <a:spLocks noGrp="1"/>
          </p:cNvSpPr>
          <p:nvPr>
            <p:ph idx="1"/>
          </p:nvPr>
        </p:nvSpPr>
        <p:spPr/>
        <p:txBody>
          <a:bodyPr numCol="2" anchor="ctr">
            <a:normAutofit/>
          </a:bodyPr>
          <a:lstStyle/>
          <a:p>
            <a:pPr marL="0" indent="0">
              <a:buNone/>
            </a:pPr>
            <a:r>
              <a:rPr lang="en-ID" sz="2400" b="1" dirty="0" err="1" smtClean="0">
                <a:solidFill>
                  <a:schemeClr val="tx1"/>
                </a:solidFill>
              </a:rPr>
              <a:t>Fitur</a:t>
            </a:r>
            <a:r>
              <a:rPr lang="en-ID" sz="2400" b="1" dirty="0" smtClean="0">
                <a:solidFill>
                  <a:schemeClr val="tx1"/>
                </a:solidFill>
              </a:rPr>
              <a:t>: </a:t>
            </a:r>
            <a:endParaRPr lang="en-US" sz="2400" dirty="0" smtClean="0">
              <a:solidFill>
                <a:schemeClr val="tx1"/>
              </a:solidFill>
            </a:endParaRPr>
          </a:p>
          <a:p>
            <a:r>
              <a:rPr lang="en-US" sz="2400" dirty="0" smtClean="0">
                <a:solidFill>
                  <a:schemeClr val="tx1"/>
                </a:solidFill>
              </a:rPr>
              <a:t>Asynchronous replication</a:t>
            </a:r>
          </a:p>
          <a:p>
            <a:r>
              <a:rPr lang="en-US" sz="2400" dirty="0" smtClean="0">
                <a:solidFill>
                  <a:schemeClr val="tx1"/>
                </a:solidFill>
              </a:rPr>
              <a:t>Promote </a:t>
            </a:r>
            <a:r>
              <a:rPr lang="en-US" sz="2400" dirty="0">
                <a:solidFill>
                  <a:schemeClr val="tx1"/>
                </a:solidFill>
              </a:rPr>
              <a:t>to master </a:t>
            </a:r>
            <a:r>
              <a:rPr lang="en-US" sz="2400" dirty="0" smtClean="0">
                <a:solidFill>
                  <a:schemeClr val="tx1"/>
                </a:solidFill>
              </a:rPr>
              <a:t>if</a:t>
            </a:r>
          </a:p>
          <a:p>
            <a:pPr marL="0" indent="0">
              <a:buNone/>
            </a:pPr>
            <a:r>
              <a:rPr lang="en-US" sz="2400" dirty="0">
                <a:solidFill>
                  <a:schemeClr val="tx1"/>
                </a:solidFill>
              </a:rPr>
              <a:t> </a:t>
            </a:r>
            <a:r>
              <a:rPr lang="en-US" sz="2400" dirty="0" smtClean="0">
                <a:solidFill>
                  <a:schemeClr val="tx1"/>
                </a:solidFill>
              </a:rPr>
              <a:t>  necessary</a:t>
            </a:r>
            <a:r>
              <a:rPr lang="en-US" sz="2400" dirty="0">
                <a:solidFill>
                  <a:schemeClr val="tx1"/>
                </a:solidFill>
              </a:rPr>
              <a:t/>
            </a:r>
            <a:br>
              <a:rPr lang="en-US" sz="2400" dirty="0">
                <a:solidFill>
                  <a:schemeClr val="tx1"/>
                </a:solidFill>
              </a:rPr>
            </a:br>
            <a:endParaRPr lang="en-US" sz="2400" dirty="0" smtClean="0">
              <a:solidFill>
                <a:schemeClr val="tx1"/>
              </a:solidFill>
            </a:endParaRPr>
          </a:p>
          <a:p>
            <a:pPr marL="0" indent="0">
              <a:buNone/>
            </a:pPr>
            <a:r>
              <a:rPr lang="en-US" sz="2400" b="1" dirty="0" smtClean="0">
                <a:solidFill>
                  <a:schemeClr val="tx1"/>
                </a:solidFill>
              </a:rPr>
              <a:t>Functionality</a:t>
            </a:r>
            <a:endParaRPr lang="en-US" sz="2400" dirty="0" smtClean="0">
              <a:solidFill>
                <a:schemeClr val="tx1"/>
              </a:solidFill>
            </a:endParaRPr>
          </a:p>
          <a:p>
            <a:r>
              <a:rPr lang="id-ID" sz="2400" dirty="0">
                <a:solidFill>
                  <a:schemeClr val="tx1"/>
                </a:solidFill>
              </a:rPr>
              <a:t>Beban </a:t>
            </a:r>
            <a:r>
              <a:rPr lang="id-ID" sz="2400" dirty="0" smtClean="0">
                <a:solidFill>
                  <a:schemeClr val="tx1"/>
                </a:solidFill>
              </a:rPr>
              <a:t>k</a:t>
            </a:r>
            <a:r>
              <a:rPr lang="en-ID" sz="2400" dirty="0" err="1" smtClean="0">
                <a:solidFill>
                  <a:schemeClr val="tx1"/>
                </a:solidFill>
              </a:rPr>
              <a:t>inerja</a:t>
            </a:r>
            <a:r>
              <a:rPr lang="id-ID" sz="2400" dirty="0" smtClean="0">
                <a:solidFill>
                  <a:schemeClr val="tx1"/>
                </a:solidFill>
              </a:rPr>
              <a:t> basis </a:t>
            </a:r>
            <a:r>
              <a:rPr lang="id-ID" sz="2400" dirty="0">
                <a:solidFill>
                  <a:schemeClr val="tx1"/>
                </a:solidFill>
              </a:rPr>
              <a:t>data </a:t>
            </a:r>
            <a:endParaRPr lang="en-ID" sz="2400" dirty="0" smtClean="0">
              <a:solidFill>
                <a:schemeClr val="tx1"/>
              </a:solidFill>
            </a:endParaRPr>
          </a:p>
          <a:p>
            <a:r>
              <a:rPr lang="id-ID" sz="2400" dirty="0" smtClean="0">
                <a:solidFill>
                  <a:schemeClr val="tx1"/>
                </a:solidFill>
              </a:rPr>
              <a:t>Offload </a:t>
            </a:r>
            <a:r>
              <a:rPr lang="en-ID" sz="2400" dirty="0" err="1" smtClean="0">
                <a:solidFill>
                  <a:schemeClr val="tx1"/>
                </a:solidFill>
              </a:rPr>
              <a:t>membaca</a:t>
            </a:r>
            <a:r>
              <a:rPr lang="en-ID" sz="2400" dirty="0" smtClean="0">
                <a:solidFill>
                  <a:schemeClr val="tx1"/>
                </a:solidFill>
              </a:rPr>
              <a:t> </a:t>
            </a:r>
            <a:r>
              <a:rPr lang="id-ID" sz="2400" dirty="0" smtClean="0">
                <a:solidFill>
                  <a:schemeClr val="tx1"/>
                </a:solidFill>
              </a:rPr>
              <a:t>kueri </a:t>
            </a:r>
            <a:r>
              <a:rPr lang="id-ID" sz="2400" dirty="0">
                <a:solidFill>
                  <a:schemeClr val="tx1"/>
                </a:solidFill>
              </a:rPr>
              <a:t>Subnet </a:t>
            </a:r>
            <a:r>
              <a:rPr lang="id-ID" sz="2400" dirty="0" smtClean="0">
                <a:solidFill>
                  <a:schemeClr val="tx1"/>
                </a:solidFill>
              </a:rPr>
              <a:t>publik</a:t>
            </a:r>
            <a:r>
              <a:rPr lang="en-ID" sz="2400" dirty="0" smtClean="0">
                <a:solidFill>
                  <a:schemeClr val="tx1"/>
                </a:solidFill>
              </a:rPr>
              <a:t>.</a:t>
            </a:r>
            <a:r>
              <a:rPr lang="en-US" sz="2400" dirty="0">
                <a:solidFill>
                  <a:schemeClr val="tx1"/>
                </a:solidFill>
              </a:rPr>
              <a:t/>
            </a:r>
            <a:br>
              <a:rPr lang="en-US" sz="2400" dirty="0">
                <a:solidFill>
                  <a:schemeClr val="tx1"/>
                </a:solidFill>
              </a:rPr>
            </a:br>
            <a:endParaRPr lang="en-US" sz="2400" dirty="0">
              <a:solidFill>
                <a:schemeClr val="tx1"/>
              </a:solidFill>
            </a:endParaRPr>
          </a:p>
        </p:txBody>
      </p:sp>
      <p:sp>
        <p:nvSpPr>
          <p:cNvPr id="4" name="Date Placeholder 3"/>
          <p:cNvSpPr>
            <a:spLocks noGrp="1"/>
          </p:cNvSpPr>
          <p:nvPr>
            <p:ph type="dt" sz="half" idx="10"/>
          </p:nvPr>
        </p:nvSpPr>
        <p:spPr/>
        <p:txBody>
          <a:bodyPr/>
          <a:lstStyle/>
          <a:p>
            <a:fld id="{A4D0F619-7710-4ED2-902D-DEDD1C16A9F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102</a:t>
            </a:fld>
            <a:endParaRPr lang="id-ID" dirty="0"/>
          </a:p>
        </p:txBody>
      </p:sp>
      <p:pic>
        <p:nvPicPr>
          <p:cNvPr id="8" name="Picture 7"/>
          <p:cNvPicPr>
            <a:picLocks noChangeAspect="1"/>
          </p:cNvPicPr>
          <p:nvPr/>
        </p:nvPicPr>
        <p:blipFill>
          <a:blip r:embed="rId2"/>
          <a:stretch>
            <a:fillRect/>
          </a:stretch>
        </p:blipFill>
        <p:spPr>
          <a:xfrm>
            <a:off x="4090629" y="1854718"/>
            <a:ext cx="4564603" cy="4170021"/>
          </a:xfrm>
          <a:prstGeom prst="rect">
            <a:avLst/>
          </a:prstGeom>
        </p:spPr>
      </p:pic>
    </p:spTree>
    <p:extLst>
      <p:ext uri="{BB962C8B-B14F-4D97-AF65-F5344CB8AC3E}">
        <p14:creationId xmlns:p14="http://schemas.microsoft.com/office/powerpoint/2010/main" val="10746608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Cases </a:t>
            </a:r>
          </a:p>
        </p:txBody>
      </p:sp>
      <p:pic>
        <p:nvPicPr>
          <p:cNvPr id="7" name="Content Placeholder 6"/>
          <p:cNvPicPr>
            <a:picLocks noGrp="1" noChangeAspect="1"/>
          </p:cNvPicPr>
          <p:nvPr>
            <p:ph idx="1"/>
          </p:nvPr>
        </p:nvPicPr>
        <p:blipFill>
          <a:blip r:embed="rId2"/>
          <a:stretch>
            <a:fillRect/>
          </a:stretch>
        </p:blipFill>
        <p:spPr>
          <a:xfrm>
            <a:off x="184150" y="1710985"/>
            <a:ext cx="8815388" cy="4207555"/>
          </a:xfrm>
          <a:prstGeom prst="rect">
            <a:avLst/>
          </a:prstGeom>
        </p:spPr>
      </p:pic>
      <p:sp>
        <p:nvSpPr>
          <p:cNvPr id="4" name="Date Placeholder 3"/>
          <p:cNvSpPr>
            <a:spLocks noGrp="1"/>
          </p:cNvSpPr>
          <p:nvPr>
            <p:ph type="dt" sz="half" idx="10"/>
          </p:nvPr>
        </p:nvSpPr>
        <p:spPr/>
        <p:txBody>
          <a:bodyPr/>
          <a:lstStyle/>
          <a:p>
            <a:fld id="{52D3B6E5-5587-42BC-9352-B6D20F1AA7A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103</a:t>
            </a:fld>
            <a:endParaRPr lang="id-ID" dirty="0"/>
          </a:p>
        </p:txBody>
      </p:sp>
    </p:spTree>
    <p:extLst>
      <p:ext uri="{BB962C8B-B14F-4D97-AF65-F5344CB8AC3E}">
        <p14:creationId xmlns:p14="http://schemas.microsoft.com/office/powerpoint/2010/main" val="32615046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Kesimpulan</a:t>
            </a:r>
            <a:r>
              <a:rPr lang="en-ID"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ID" sz="2400" dirty="0" smtClean="0"/>
              <a:t>S</a:t>
            </a:r>
            <a:r>
              <a:rPr lang="id-ID" sz="2400" dirty="0" smtClean="0"/>
              <a:t>angat terukur </a:t>
            </a:r>
            <a:endParaRPr lang="en-ID" sz="2400" dirty="0" smtClean="0"/>
          </a:p>
          <a:p>
            <a:pPr>
              <a:lnSpc>
                <a:spcPct val="150000"/>
              </a:lnSpc>
            </a:pPr>
            <a:r>
              <a:rPr lang="id-ID" sz="2400" dirty="0" smtClean="0"/>
              <a:t>Performa </a:t>
            </a:r>
            <a:r>
              <a:rPr lang="id-ID" sz="2400" dirty="0"/>
              <a:t>tinggi </a:t>
            </a:r>
            <a:endParaRPr lang="en-ID" sz="2400" dirty="0" smtClean="0"/>
          </a:p>
          <a:p>
            <a:pPr>
              <a:lnSpc>
                <a:spcPct val="150000"/>
              </a:lnSpc>
            </a:pPr>
            <a:r>
              <a:rPr lang="id-ID" sz="2400" dirty="0" smtClean="0"/>
              <a:t>Mudah </a:t>
            </a:r>
            <a:r>
              <a:rPr lang="id-ID" sz="2400" dirty="0"/>
              <a:t>dikelola </a:t>
            </a:r>
            <a:endParaRPr lang="en-ID" sz="2400" dirty="0" smtClean="0"/>
          </a:p>
          <a:p>
            <a:pPr>
              <a:lnSpc>
                <a:spcPct val="150000"/>
              </a:lnSpc>
            </a:pPr>
            <a:r>
              <a:rPr lang="id-ID" sz="2400" dirty="0" smtClean="0"/>
              <a:t>Tersedia </a:t>
            </a:r>
            <a:r>
              <a:rPr lang="id-ID" sz="2400" dirty="0"/>
              <a:t>dan tahan lama </a:t>
            </a:r>
            <a:endParaRPr lang="en-ID" sz="2400" dirty="0" smtClean="0"/>
          </a:p>
          <a:p>
            <a:pPr>
              <a:lnSpc>
                <a:spcPct val="150000"/>
              </a:lnSpc>
            </a:pPr>
            <a:r>
              <a:rPr lang="id-ID" sz="2400" dirty="0" smtClean="0"/>
              <a:t>Aman </a:t>
            </a:r>
            <a:endParaRPr lang="en-US" sz="1800" dirty="0"/>
          </a:p>
        </p:txBody>
      </p:sp>
      <p:sp>
        <p:nvSpPr>
          <p:cNvPr id="4" name="Date Placeholder 3"/>
          <p:cNvSpPr>
            <a:spLocks noGrp="1"/>
          </p:cNvSpPr>
          <p:nvPr>
            <p:ph type="dt" sz="half" idx="10"/>
          </p:nvPr>
        </p:nvSpPr>
        <p:spPr/>
        <p:txBody>
          <a:bodyPr/>
          <a:lstStyle/>
          <a:p>
            <a:fld id="{FDAE3191-0748-4FD2-9B10-8390F59DF26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104</a:t>
            </a:fld>
            <a:endParaRPr lang="id-ID" dirty="0"/>
          </a:p>
        </p:txBody>
      </p:sp>
    </p:spTree>
    <p:extLst>
      <p:ext uri="{BB962C8B-B14F-4D97-AF65-F5344CB8AC3E}">
        <p14:creationId xmlns:p14="http://schemas.microsoft.com/office/powerpoint/2010/main" val="19113758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Amazon </a:t>
            </a:r>
            <a:r>
              <a:rPr lang="en-US" dirty="0" err="1">
                <a:solidFill>
                  <a:schemeClr val="tx1"/>
                </a:solidFill>
              </a:rPr>
              <a:t>DynamoDB</a:t>
            </a:r>
            <a:r>
              <a:rPr lang="en-US" dirty="0">
                <a:solidFill>
                  <a:schemeClr val="tx1"/>
                </a:solidFill>
              </a:rPr>
              <a:t> </a:t>
            </a:r>
          </a:p>
        </p:txBody>
      </p:sp>
      <p:sp>
        <p:nvSpPr>
          <p:cNvPr id="4" name="Date Placeholder 3"/>
          <p:cNvSpPr>
            <a:spLocks noGrp="1"/>
          </p:cNvSpPr>
          <p:nvPr>
            <p:ph type="dt" sz="half" idx="10"/>
          </p:nvPr>
        </p:nvSpPr>
        <p:spPr/>
        <p:txBody>
          <a:bodyPr/>
          <a:lstStyle/>
          <a:p>
            <a:fld id="{D700F830-4594-4F33-9121-DF388C55960C}"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105</a:t>
            </a:fld>
            <a:endParaRPr lang="id-ID" dirty="0"/>
          </a:p>
        </p:txBody>
      </p:sp>
    </p:spTree>
    <p:extLst>
      <p:ext uri="{BB962C8B-B14F-4D97-AF65-F5344CB8AC3E}">
        <p14:creationId xmlns:p14="http://schemas.microsoft.com/office/powerpoint/2010/main" val="19814927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Identifikasi</a:t>
            </a:r>
            <a:r>
              <a:rPr lang="en-US" dirty="0" smtClean="0"/>
              <a:t> </a:t>
            </a:r>
            <a:r>
              <a:rPr lang="en-US" dirty="0"/>
              <a:t>Amazon </a:t>
            </a:r>
            <a:r>
              <a:rPr lang="en-US" dirty="0" err="1"/>
              <a:t>DynamoDB</a:t>
            </a:r>
            <a:r>
              <a:rPr lang="en-US" dirty="0"/>
              <a:t>? </a:t>
            </a:r>
          </a:p>
        </p:txBody>
      </p:sp>
      <p:sp>
        <p:nvSpPr>
          <p:cNvPr id="3" name="Content Placeholder 2"/>
          <p:cNvSpPr>
            <a:spLocks noGrp="1"/>
          </p:cNvSpPr>
          <p:nvPr>
            <p:ph idx="1"/>
          </p:nvPr>
        </p:nvSpPr>
        <p:spPr>
          <a:xfrm>
            <a:off x="184897" y="2049517"/>
            <a:ext cx="8814723" cy="4126694"/>
          </a:xfrm>
        </p:spPr>
        <p:txBody>
          <a:bodyPr anchor="t">
            <a:normAutofit/>
          </a:bodyPr>
          <a:lstStyle/>
          <a:p>
            <a:pPr>
              <a:lnSpc>
                <a:spcPct val="150000"/>
              </a:lnSpc>
            </a:pPr>
            <a:r>
              <a:rPr lang="en-ID" sz="2800" dirty="0" smtClean="0">
                <a:solidFill>
                  <a:schemeClr val="tx1"/>
                </a:solidFill>
              </a:rPr>
              <a:t>T</a:t>
            </a:r>
            <a:r>
              <a:rPr lang="id-ID" sz="2800" dirty="0" smtClean="0">
                <a:solidFill>
                  <a:schemeClr val="tx1"/>
                </a:solidFill>
              </a:rPr>
              <a:t>abel </a:t>
            </a:r>
            <a:r>
              <a:rPr lang="id-ID" sz="2800" dirty="0">
                <a:solidFill>
                  <a:schemeClr val="tx1"/>
                </a:solidFill>
              </a:rPr>
              <a:t>basis data NoSQL </a:t>
            </a:r>
            <a:endParaRPr lang="en-ID" sz="2800" dirty="0" smtClean="0">
              <a:solidFill>
                <a:schemeClr val="tx1"/>
              </a:solidFill>
            </a:endParaRPr>
          </a:p>
          <a:p>
            <a:pPr>
              <a:lnSpc>
                <a:spcPct val="150000"/>
              </a:lnSpc>
            </a:pPr>
            <a:r>
              <a:rPr lang="id-ID" sz="2800" dirty="0" smtClean="0">
                <a:solidFill>
                  <a:schemeClr val="tx1"/>
                </a:solidFill>
              </a:rPr>
              <a:t>Penyimpanan </a:t>
            </a:r>
            <a:r>
              <a:rPr lang="id-ID" sz="2800" dirty="0">
                <a:solidFill>
                  <a:schemeClr val="tx1"/>
                </a:solidFill>
              </a:rPr>
              <a:t>yang hampir tak </a:t>
            </a:r>
            <a:r>
              <a:rPr lang="id-ID" sz="2800" dirty="0" smtClean="0">
                <a:solidFill>
                  <a:schemeClr val="tx1"/>
                </a:solidFill>
              </a:rPr>
              <a:t>terbatas</a:t>
            </a:r>
            <a:r>
              <a:rPr lang="en-ID" sz="2800" dirty="0" smtClean="0">
                <a:solidFill>
                  <a:schemeClr val="tx1"/>
                </a:solidFill>
              </a:rPr>
              <a:t>.</a:t>
            </a:r>
          </a:p>
          <a:p>
            <a:pPr>
              <a:lnSpc>
                <a:spcPct val="150000"/>
              </a:lnSpc>
            </a:pPr>
            <a:r>
              <a:rPr lang="en-US" sz="2800" dirty="0">
                <a:solidFill>
                  <a:schemeClr val="tx1"/>
                </a:solidFill>
              </a:rPr>
              <a:t>Low-latency queries</a:t>
            </a:r>
          </a:p>
          <a:p>
            <a:pPr>
              <a:lnSpc>
                <a:spcPct val="150000"/>
              </a:lnSpc>
            </a:pPr>
            <a:r>
              <a:rPr lang="en-US" sz="2800" dirty="0">
                <a:solidFill>
                  <a:schemeClr val="tx1"/>
                </a:solidFill>
              </a:rPr>
              <a:t>Scalable read/write throughput</a:t>
            </a:r>
          </a:p>
        </p:txBody>
      </p:sp>
      <p:sp>
        <p:nvSpPr>
          <p:cNvPr id="4" name="Date Placeholder 3"/>
          <p:cNvSpPr>
            <a:spLocks noGrp="1"/>
          </p:cNvSpPr>
          <p:nvPr>
            <p:ph type="dt" sz="half" idx="10"/>
          </p:nvPr>
        </p:nvSpPr>
        <p:spPr/>
        <p:txBody>
          <a:bodyPr/>
          <a:lstStyle/>
          <a:p>
            <a:fld id="{533F8654-ABAA-4B9A-BF6B-E4BAF3980F2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106</a:t>
            </a:fld>
            <a:endParaRPr lang="id-ID" dirty="0"/>
          </a:p>
        </p:txBody>
      </p:sp>
    </p:spTree>
    <p:extLst>
      <p:ext uri="{BB962C8B-B14F-4D97-AF65-F5344CB8AC3E}">
        <p14:creationId xmlns:p14="http://schemas.microsoft.com/office/powerpoint/2010/main" val="15163112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Use Cases </a:t>
            </a:r>
          </a:p>
        </p:txBody>
      </p:sp>
      <p:sp>
        <p:nvSpPr>
          <p:cNvPr id="3" name="Content Placeholder 2"/>
          <p:cNvSpPr>
            <a:spLocks noGrp="1"/>
          </p:cNvSpPr>
          <p:nvPr>
            <p:ph idx="1"/>
          </p:nvPr>
        </p:nvSpPr>
        <p:spPr/>
        <p:txBody>
          <a:bodyPr anchor="ctr">
            <a:normAutofit/>
          </a:bodyPr>
          <a:lstStyle/>
          <a:p>
            <a:pPr>
              <a:lnSpc>
                <a:spcPct val="150000"/>
              </a:lnSpc>
            </a:pPr>
            <a:r>
              <a:rPr lang="en-US" sz="2800" dirty="0" smtClean="0"/>
              <a:t>Web</a:t>
            </a:r>
          </a:p>
          <a:p>
            <a:pPr>
              <a:lnSpc>
                <a:spcPct val="150000"/>
              </a:lnSpc>
            </a:pPr>
            <a:r>
              <a:rPr lang="en-US" sz="2800" dirty="0" smtClean="0"/>
              <a:t>Mobile apps</a:t>
            </a:r>
          </a:p>
          <a:p>
            <a:pPr>
              <a:lnSpc>
                <a:spcPct val="150000"/>
              </a:lnSpc>
            </a:pPr>
            <a:r>
              <a:rPr lang="en-US" sz="2800" dirty="0" smtClean="0"/>
              <a:t>Internet </a:t>
            </a:r>
            <a:r>
              <a:rPr lang="en-US" sz="2800" dirty="0"/>
              <a:t>of </a:t>
            </a:r>
            <a:r>
              <a:rPr lang="en-US" sz="2800" dirty="0" smtClean="0"/>
              <a:t>Things</a:t>
            </a:r>
          </a:p>
          <a:p>
            <a:pPr>
              <a:lnSpc>
                <a:spcPct val="150000"/>
              </a:lnSpc>
            </a:pPr>
            <a:r>
              <a:rPr lang="en-US" sz="2800" dirty="0" smtClean="0"/>
              <a:t>Ad tech</a:t>
            </a:r>
          </a:p>
          <a:p>
            <a:pPr>
              <a:lnSpc>
                <a:spcPct val="150000"/>
              </a:lnSpc>
            </a:pPr>
            <a:r>
              <a:rPr lang="en-US" sz="2800" dirty="0" smtClean="0"/>
              <a:t>Gaming </a:t>
            </a:r>
            <a:endParaRPr lang="en-US" sz="2800" dirty="0"/>
          </a:p>
        </p:txBody>
      </p:sp>
      <p:sp>
        <p:nvSpPr>
          <p:cNvPr id="4" name="Date Placeholder 3"/>
          <p:cNvSpPr>
            <a:spLocks noGrp="1"/>
          </p:cNvSpPr>
          <p:nvPr>
            <p:ph type="dt" sz="half" idx="10"/>
          </p:nvPr>
        </p:nvSpPr>
        <p:spPr/>
        <p:txBody>
          <a:bodyPr/>
          <a:lstStyle/>
          <a:p>
            <a:fld id="{D3AD7EE4-C17A-4CED-B34B-8474CBDBBEC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107</a:t>
            </a:fld>
            <a:endParaRPr lang="id-ID" dirty="0"/>
          </a:p>
        </p:txBody>
      </p:sp>
    </p:spTree>
    <p:extLst>
      <p:ext uri="{BB962C8B-B14F-4D97-AF65-F5344CB8AC3E}">
        <p14:creationId xmlns:p14="http://schemas.microsoft.com/office/powerpoint/2010/main" val="244616705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848" y="666128"/>
            <a:ext cx="7347283" cy="854074"/>
          </a:xfrm>
        </p:spPr>
        <p:txBody>
          <a:bodyPr>
            <a:normAutofit/>
          </a:bodyPr>
          <a:lstStyle/>
          <a:p>
            <a:r>
              <a:rPr lang="en-ID" dirty="0" err="1" smtClean="0"/>
              <a:t>Partisi</a:t>
            </a:r>
            <a:endParaRPr lang="en-US" dirty="0"/>
          </a:p>
        </p:txBody>
      </p:sp>
      <p:pic>
        <p:nvPicPr>
          <p:cNvPr id="7" name="Content Placeholder 6"/>
          <p:cNvPicPr>
            <a:picLocks noGrp="1" noChangeAspect="1"/>
          </p:cNvPicPr>
          <p:nvPr>
            <p:ph idx="1"/>
          </p:nvPr>
        </p:nvPicPr>
        <p:blipFill>
          <a:blip r:embed="rId2"/>
          <a:stretch>
            <a:fillRect/>
          </a:stretch>
        </p:blipFill>
        <p:spPr>
          <a:xfrm>
            <a:off x="184150" y="1832168"/>
            <a:ext cx="8815388" cy="3965189"/>
          </a:xfrm>
          <a:prstGeom prst="rect">
            <a:avLst/>
          </a:prstGeom>
        </p:spPr>
      </p:pic>
      <p:sp>
        <p:nvSpPr>
          <p:cNvPr id="4" name="Date Placeholder 3"/>
          <p:cNvSpPr>
            <a:spLocks noGrp="1"/>
          </p:cNvSpPr>
          <p:nvPr>
            <p:ph type="dt" sz="half" idx="10"/>
          </p:nvPr>
        </p:nvSpPr>
        <p:spPr/>
        <p:txBody>
          <a:bodyPr/>
          <a:lstStyle/>
          <a:p>
            <a:fld id="{9E4FA6A3-6164-44E6-B9F9-5CC049B24F8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108</a:t>
            </a:fld>
            <a:endParaRPr lang="id-ID" dirty="0"/>
          </a:p>
        </p:txBody>
      </p:sp>
    </p:spTree>
    <p:extLst>
      <p:ext uri="{BB962C8B-B14F-4D97-AF65-F5344CB8AC3E}">
        <p14:creationId xmlns:p14="http://schemas.microsoft.com/office/powerpoint/2010/main" val="30650083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Item dalam Tabel Harus Memiliki Kunci</a:t>
            </a:r>
            <a:endParaRPr lang="en-US" dirty="0"/>
          </a:p>
        </p:txBody>
      </p:sp>
      <p:pic>
        <p:nvPicPr>
          <p:cNvPr id="7" name="Content Placeholder 6"/>
          <p:cNvPicPr>
            <a:picLocks noGrp="1" noChangeAspect="1"/>
          </p:cNvPicPr>
          <p:nvPr>
            <p:ph idx="1"/>
          </p:nvPr>
        </p:nvPicPr>
        <p:blipFill>
          <a:blip r:embed="rId2"/>
          <a:stretch>
            <a:fillRect/>
          </a:stretch>
        </p:blipFill>
        <p:spPr>
          <a:xfrm>
            <a:off x="184150" y="1880203"/>
            <a:ext cx="8815388" cy="3869119"/>
          </a:xfrm>
          <a:prstGeom prst="rect">
            <a:avLst/>
          </a:prstGeom>
        </p:spPr>
      </p:pic>
      <p:sp>
        <p:nvSpPr>
          <p:cNvPr id="4" name="Date Placeholder 3"/>
          <p:cNvSpPr>
            <a:spLocks noGrp="1"/>
          </p:cNvSpPr>
          <p:nvPr>
            <p:ph type="dt" sz="half" idx="10"/>
          </p:nvPr>
        </p:nvSpPr>
        <p:spPr/>
        <p:txBody>
          <a:bodyPr/>
          <a:lstStyle/>
          <a:p>
            <a:fld id="{CB13A1F2-F5C8-4E5C-AC9F-072F5B9A7D3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109</a:t>
            </a:fld>
            <a:endParaRPr lang="id-ID" dirty="0"/>
          </a:p>
        </p:txBody>
      </p:sp>
    </p:spTree>
    <p:extLst>
      <p:ext uri="{BB962C8B-B14F-4D97-AF65-F5344CB8AC3E}">
        <p14:creationId xmlns:p14="http://schemas.microsoft.com/office/powerpoint/2010/main" val="1950519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Infrastruktur</a:t>
            </a:r>
            <a:r>
              <a:rPr lang="en-US" dirty="0"/>
              <a:t> Global AWS</a:t>
            </a:r>
          </a:p>
        </p:txBody>
      </p:sp>
      <p:sp>
        <p:nvSpPr>
          <p:cNvPr id="4" name="Date Placeholder 3"/>
          <p:cNvSpPr>
            <a:spLocks noGrp="1"/>
          </p:cNvSpPr>
          <p:nvPr>
            <p:ph type="dt" sz="half" idx="10"/>
          </p:nvPr>
        </p:nvSpPr>
        <p:spPr/>
        <p:txBody>
          <a:bodyPr/>
          <a:lstStyle/>
          <a:p>
            <a:fld id="{7DBB41ED-B186-49B6-928E-52B4893DDD2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
        <p:nvSpPr>
          <p:cNvPr id="3" name="Rectangle 2"/>
          <p:cNvSpPr/>
          <p:nvPr/>
        </p:nvSpPr>
        <p:spPr>
          <a:xfrm>
            <a:off x="150453" y="1534691"/>
            <a:ext cx="8304761" cy="4524315"/>
          </a:xfrm>
          <a:prstGeom prst="rect">
            <a:avLst/>
          </a:prstGeom>
        </p:spPr>
        <p:txBody>
          <a:bodyPr wrap="square" anchor="ctr">
            <a:spAutoFit/>
          </a:bodyPr>
          <a:lstStyle/>
          <a:p>
            <a:pPr algn="just">
              <a:lnSpc>
                <a:spcPct val="150000"/>
              </a:lnSpc>
            </a:pPr>
            <a:r>
              <a:rPr lang="en-US" sz="2400" dirty="0" err="1" smtClean="0"/>
              <a:t>Kinerja</a:t>
            </a:r>
            <a:endParaRPr lang="en-US" sz="2400" dirty="0" smtClean="0"/>
          </a:p>
          <a:p>
            <a:pPr algn="just">
              <a:lnSpc>
                <a:spcPct val="150000"/>
              </a:lnSpc>
            </a:pPr>
            <a:endParaRPr lang="en-US" sz="2400" dirty="0" smtClean="0"/>
          </a:p>
          <a:p>
            <a:pPr lvl="1" algn="just">
              <a:lnSpc>
                <a:spcPct val="150000"/>
              </a:lnSpc>
            </a:pPr>
            <a:r>
              <a:rPr lang="en-US" sz="2400" dirty="0" err="1" smtClean="0"/>
              <a:t>Kinerja</a:t>
            </a:r>
            <a:r>
              <a:rPr lang="en-US" sz="2400" dirty="0" smtClean="0"/>
              <a:t> </a:t>
            </a:r>
            <a:r>
              <a:rPr lang="en-US" sz="2400" dirty="0" err="1"/>
              <a:t>adalah</a:t>
            </a:r>
            <a:r>
              <a:rPr lang="en-US" sz="2400" dirty="0"/>
              <a:t> </a:t>
            </a:r>
            <a:r>
              <a:rPr lang="en-US" sz="2400" dirty="0" err="1"/>
              <a:t>penggerak</a:t>
            </a:r>
            <a:r>
              <a:rPr lang="en-US" sz="2400" dirty="0"/>
              <a:t> </a:t>
            </a:r>
            <a:r>
              <a:rPr lang="en-US" sz="2400" dirty="0" err="1"/>
              <a:t>utama</a:t>
            </a:r>
            <a:r>
              <a:rPr lang="en-US" sz="2400" dirty="0"/>
              <a:t> </a:t>
            </a:r>
            <a:r>
              <a:rPr lang="en-US" sz="2400" dirty="0" err="1"/>
              <a:t>desain</a:t>
            </a:r>
            <a:r>
              <a:rPr lang="en-US" sz="2400" dirty="0"/>
              <a:t> </a:t>
            </a:r>
            <a:r>
              <a:rPr lang="en-US" sz="2400" dirty="0" err="1"/>
              <a:t>Infrastruktur</a:t>
            </a:r>
            <a:r>
              <a:rPr lang="en-US" sz="2400" dirty="0"/>
              <a:t> Global AWS. </a:t>
            </a:r>
            <a:r>
              <a:rPr lang="en-US" sz="2400" dirty="0" err="1"/>
              <a:t>Baik</a:t>
            </a:r>
            <a:r>
              <a:rPr lang="en-US" sz="2400" dirty="0"/>
              <a:t> </a:t>
            </a:r>
            <a:r>
              <a:rPr lang="en-US" sz="2400" dirty="0" err="1"/>
              <a:t>komputasi</a:t>
            </a:r>
            <a:r>
              <a:rPr lang="en-US" sz="2400" dirty="0"/>
              <a:t>, </a:t>
            </a:r>
            <a:r>
              <a:rPr lang="en-US" sz="2400" dirty="0" err="1"/>
              <a:t>penyimpanan</a:t>
            </a:r>
            <a:r>
              <a:rPr lang="en-US" sz="2400" dirty="0"/>
              <a:t>, database, </a:t>
            </a:r>
            <a:r>
              <a:rPr lang="en-US" sz="2400" dirty="0" err="1"/>
              <a:t>maupun</a:t>
            </a:r>
            <a:r>
              <a:rPr lang="en-US" sz="2400" dirty="0"/>
              <a:t> </a:t>
            </a:r>
            <a:r>
              <a:rPr lang="en-US" sz="2400" dirty="0" err="1"/>
              <a:t>jaringan</a:t>
            </a:r>
            <a:r>
              <a:rPr lang="en-US" sz="2400" dirty="0"/>
              <a:t>, </a:t>
            </a:r>
            <a:r>
              <a:rPr lang="en-US" sz="2400" dirty="0" err="1"/>
              <a:t>perusahaan</a:t>
            </a:r>
            <a:r>
              <a:rPr lang="en-US" sz="2400" dirty="0"/>
              <a:t> </a:t>
            </a:r>
            <a:r>
              <a:rPr lang="en-US" sz="2400" dirty="0" err="1"/>
              <a:t>membutuhkan</a:t>
            </a:r>
            <a:r>
              <a:rPr lang="en-US" sz="2400" dirty="0"/>
              <a:t> </a:t>
            </a:r>
            <a:r>
              <a:rPr lang="en-US" sz="2400" dirty="0" err="1"/>
              <a:t>infrastruktur</a:t>
            </a:r>
            <a:r>
              <a:rPr lang="en-US" sz="2400" dirty="0"/>
              <a:t> cloud </a:t>
            </a:r>
            <a:r>
              <a:rPr lang="en-US" sz="2400" dirty="0" err="1"/>
              <a:t>berkinerja</a:t>
            </a:r>
            <a:r>
              <a:rPr lang="en-US" sz="2400" dirty="0"/>
              <a:t> </a:t>
            </a:r>
            <a:r>
              <a:rPr lang="en-US" sz="2400" dirty="0" err="1"/>
              <a:t>tinggi</a:t>
            </a:r>
            <a:r>
              <a:rPr lang="en-US" sz="2400" dirty="0"/>
              <a:t> </a:t>
            </a:r>
            <a:r>
              <a:rPr lang="en-US" sz="2400" dirty="0" err="1"/>
              <a:t>dan</a:t>
            </a:r>
            <a:r>
              <a:rPr lang="en-US" sz="2400" dirty="0"/>
              <a:t> </a:t>
            </a:r>
            <a:r>
              <a:rPr lang="en-US" sz="2400" dirty="0" err="1"/>
              <a:t>berlatensi</a:t>
            </a:r>
            <a:r>
              <a:rPr lang="en-US" sz="2400" dirty="0"/>
              <a:t> </a:t>
            </a:r>
            <a:r>
              <a:rPr lang="en-US" sz="2400" dirty="0" err="1"/>
              <a:t>rendah</a:t>
            </a:r>
            <a:r>
              <a:rPr lang="en-US" sz="2400" dirty="0"/>
              <a:t> yang </a:t>
            </a:r>
            <a:r>
              <a:rPr lang="en-US" sz="2400" dirty="0" err="1"/>
              <a:t>memiliki</a:t>
            </a:r>
            <a:r>
              <a:rPr lang="en-US" sz="2400" dirty="0"/>
              <a:t> </a:t>
            </a:r>
            <a:r>
              <a:rPr lang="en-US" sz="2400" dirty="0" err="1"/>
              <a:t>kapasitas</a:t>
            </a:r>
            <a:r>
              <a:rPr lang="en-US" sz="2400" dirty="0"/>
              <a:t> virtual </a:t>
            </a:r>
            <a:r>
              <a:rPr lang="en-US" sz="2400" dirty="0" err="1"/>
              <a:t>tak</a:t>
            </a:r>
            <a:r>
              <a:rPr lang="en-US" sz="2400" dirty="0"/>
              <a:t> </a:t>
            </a:r>
            <a:r>
              <a:rPr lang="en-US" sz="2400" dirty="0" err="1" smtClean="0"/>
              <a:t>terbatas</a:t>
            </a:r>
            <a:r>
              <a:rPr lang="en-US" sz="2400" dirty="0" smtClean="0"/>
              <a:t>.</a:t>
            </a:r>
            <a:endParaRPr lang="en-US" sz="2400" dirty="0"/>
          </a:p>
          <a:p>
            <a:pPr marL="285750" indent="-285750" algn="just">
              <a:lnSpc>
                <a:spcPct val="150000"/>
              </a:lnSpc>
              <a:buFont typeface="Arial" pitchFamily="34" charset="0"/>
              <a:buChar char="•"/>
            </a:pPr>
            <a:endParaRPr lang="en-US" sz="2400" dirty="0"/>
          </a:p>
        </p:txBody>
      </p:sp>
    </p:spTree>
    <p:extLst>
      <p:ext uri="{BB962C8B-B14F-4D97-AF65-F5344CB8AC3E}">
        <p14:creationId xmlns:p14="http://schemas.microsoft.com/office/powerpoint/2010/main" val="961247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smtClean="0"/>
              <a:t>Kesimpulan</a:t>
            </a:r>
            <a:r>
              <a:rPr lang="en-ID"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id-ID" sz="2400" dirty="0"/>
              <a:t>Layanan basis data NoSQL yang </a:t>
            </a:r>
            <a:r>
              <a:rPr lang="id-ID" sz="2400" dirty="0" smtClean="0"/>
              <a:t>dikelola</a:t>
            </a:r>
            <a:endParaRPr lang="en-ID" sz="2400" dirty="0" smtClean="0"/>
          </a:p>
          <a:p>
            <a:pPr>
              <a:lnSpc>
                <a:spcPct val="150000"/>
              </a:lnSpc>
            </a:pPr>
            <a:r>
              <a:rPr lang="id-ID" sz="2400" dirty="0" smtClean="0"/>
              <a:t>Menyimpan </a:t>
            </a:r>
            <a:r>
              <a:rPr lang="id-ID" sz="2400" dirty="0"/>
              <a:t>data untuk aplikasi </a:t>
            </a:r>
            <a:endParaRPr lang="en-ID" sz="2400" dirty="0" smtClean="0"/>
          </a:p>
          <a:p>
            <a:pPr>
              <a:lnSpc>
                <a:spcPct val="150000"/>
              </a:lnSpc>
            </a:pPr>
            <a:r>
              <a:rPr lang="en-ID" sz="2400" dirty="0" err="1" smtClean="0"/>
              <a:t>Penyimpanan</a:t>
            </a:r>
            <a:r>
              <a:rPr lang="id-ID" sz="2400" dirty="0" smtClean="0"/>
              <a:t> </a:t>
            </a:r>
            <a:r>
              <a:rPr lang="id-ID" sz="2400" dirty="0"/>
              <a:t>data dalam jumlah besar </a:t>
            </a:r>
            <a:endParaRPr lang="en-ID" sz="2400" dirty="0" smtClean="0"/>
          </a:p>
          <a:p>
            <a:pPr>
              <a:lnSpc>
                <a:spcPct val="150000"/>
              </a:lnSpc>
            </a:pPr>
            <a:r>
              <a:rPr lang="id-ID" sz="2400" dirty="0" smtClean="0"/>
              <a:t>Mendukung </a:t>
            </a:r>
            <a:r>
              <a:rPr lang="id-ID" sz="2400" dirty="0"/>
              <a:t>volume permintaan tinggi </a:t>
            </a:r>
            <a:endParaRPr lang="en-ID" sz="2400" dirty="0" smtClean="0"/>
          </a:p>
          <a:p>
            <a:pPr>
              <a:lnSpc>
                <a:spcPct val="150000"/>
              </a:lnSpc>
            </a:pPr>
            <a:r>
              <a:rPr lang="id-ID" sz="2400" dirty="0" smtClean="0"/>
              <a:t>Membutuhkan </a:t>
            </a:r>
            <a:r>
              <a:rPr lang="id-ID" sz="2400" dirty="0"/>
              <a:t>kinerja kueri </a:t>
            </a:r>
            <a:r>
              <a:rPr lang="id-ID" sz="2400" dirty="0" smtClean="0"/>
              <a:t>latensi</a:t>
            </a:r>
            <a:r>
              <a:rPr lang="en-ID" sz="2400" dirty="0" smtClean="0"/>
              <a:t> yang </a:t>
            </a:r>
            <a:r>
              <a:rPr lang="id-ID" sz="2400" dirty="0" smtClean="0"/>
              <a:t> </a:t>
            </a:r>
            <a:r>
              <a:rPr lang="id-ID" sz="2400" dirty="0"/>
              <a:t>rendah</a:t>
            </a:r>
            <a:endParaRPr lang="en-US" sz="2400" dirty="0"/>
          </a:p>
        </p:txBody>
      </p:sp>
      <p:sp>
        <p:nvSpPr>
          <p:cNvPr id="4" name="Date Placeholder 3"/>
          <p:cNvSpPr>
            <a:spLocks noGrp="1"/>
          </p:cNvSpPr>
          <p:nvPr>
            <p:ph type="dt" sz="half" idx="10"/>
          </p:nvPr>
        </p:nvSpPr>
        <p:spPr/>
        <p:txBody>
          <a:bodyPr/>
          <a:lstStyle/>
          <a:p>
            <a:fld id="{F4D84B3C-5419-4408-A58E-12C9DB39457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110</a:t>
            </a:fld>
            <a:endParaRPr lang="id-ID" dirty="0"/>
          </a:p>
        </p:txBody>
      </p:sp>
    </p:spTree>
    <p:extLst>
      <p:ext uri="{BB962C8B-B14F-4D97-AF65-F5344CB8AC3E}">
        <p14:creationId xmlns:p14="http://schemas.microsoft.com/office/powerpoint/2010/main" val="17633453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C720FB8-508B-46E1-8D87-E735140CB58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111</a:t>
            </a:fld>
            <a:endParaRPr lang="id-ID"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11" y="2560685"/>
            <a:ext cx="1665429" cy="168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821840" y="2652713"/>
            <a:ext cx="7162800" cy="1478418"/>
          </a:xfrm>
          <a:prstGeom prst="rect">
            <a:avLst/>
          </a:prstGeom>
        </p:spPr>
        <p:txBody>
          <a:bodyPr wrap="square">
            <a:spAutoFit/>
          </a:bodyPr>
          <a:lstStyle/>
          <a:p>
            <a:pPr>
              <a:lnSpc>
                <a:spcPct val="150000"/>
              </a:lnSpc>
            </a:pPr>
            <a:r>
              <a:rPr lang="en-US" sz="3200" dirty="0" smtClean="0"/>
              <a:t>Performance </a:t>
            </a:r>
            <a:r>
              <a:rPr lang="en-US" sz="3200" dirty="0" err="1" smtClean="0"/>
              <a:t>Dalam</a:t>
            </a:r>
            <a:r>
              <a:rPr lang="en-US" sz="3200" dirty="0" smtClean="0"/>
              <a:t> </a:t>
            </a:r>
            <a:r>
              <a:rPr lang="en-US" sz="3200" dirty="0" err="1" smtClean="0"/>
              <a:t>Pengujian</a:t>
            </a:r>
            <a:r>
              <a:rPr lang="en-US" sz="3200" dirty="0" smtClean="0"/>
              <a:t> </a:t>
            </a:r>
            <a:r>
              <a:rPr lang="en-US" sz="3200" dirty="0" err="1" smtClean="0"/>
              <a:t>Sistem</a:t>
            </a:r>
            <a:r>
              <a:rPr lang="en-US" sz="3200" dirty="0" smtClean="0"/>
              <a:t> Cloud Computing</a:t>
            </a:r>
            <a:endParaRPr lang="en-US" sz="3200" dirty="0"/>
          </a:p>
        </p:txBody>
      </p:sp>
    </p:spTree>
    <p:extLst>
      <p:ext uri="{BB962C8B-B14F-4D97-AF65-F5344CB8AC3E}">
        <p14:creationId xmlns:p14="http://schemas.microsoft.com/office/powerpoint/2010/main" val="73944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a:t>
            </a:r>
            <a:r>
              <a:rPr lang="en-US" dirty="0" err="1" smtClean="0"/>
              <a:t>Sistem</a:t>
            </a:r>
            <a:r>
              <a:rPr lang="en-US" dirty="0" smtClean="0"/>
              <a:t> Cloud Computing</a:t>
            </a:r>
            <a:endParaRPr lang="en-US" dirty="0"/>
          </a:p>
        </p:txBody>
      </p:sp>
      <p:sp>
        <p:nvSpPr>
          <p:cNvPr id="3" name="Content Placeholder 2"/>
          <p:cNvSpPr>
            <a:spLocks noGrp="1"/>
          </p:cNvSpPr>
          <p:nvPr>
            <p:ph idx="1"/>
          </p:nvPr>
        </p:nvSpPr>
        <p:spPr/>
        <p:txBody>
          <a:bodyPr anchor="ctr">
            <a:normAutofit/>
          </a:bodyPr>
          <a:lstStyle/>
          <a:p>
            <a:pPr algn="just">
              <a:lnSpc>
                <a:spcPct val="150000"/>
              </a:lnSpc>
            </a:pPr>
            <a:r>
              <a:rPr lang="en-US" sz="2400" dirty="0" err="1" smtClean="0">
                <a:solidFill>
                  <a:schemeClr val="tx1"/>
                </a:solidFill>
              </a:rPr>
              <a:t>Memungkinkan</a:t>
            </a:r>
            <a:r>
              <a:rPr lang="en-US" sz="2400" dirty="0" smtClean="0">
                <a:solidFill>
                  <a:schemeClr val="tx1"/>
                </a:solidFill>
              </a:rPr>
              <a:t> user </a:t>
            </a:r>
            <a:r>
              <a:rPr lang="en-US" sz="2400" dirty="0" err="1" smtClean="0">
                <a:solidFill>
                  <a:schemeClr val="tx1"/>
                </a:solidFill>
              </a:rPr>
              <a:t>menjalankan</a:t>
            </a:r>
            <a:r>
              <a:rPr lang="en-US" sz="2400" dirty="0" smtClean="0">
                <a:solidFill>
                  <a:schemeClr val="tx1"/>
                </a:solidFill>
              </a:rPr>
              <a:t> </a:t>
            </a:r>
            <a:r>
              <a:rPr lang="en-US" sz="2400" dirty="0" err="1" smtClean="0">
                <a:solidFill>
                  <a:schemeClr val="tx1"/>
                </a:solidFill>
              </a:rPr>
              <a:t>suatu</a:t>
            </a:r>
            <a:r>
              <a:rPr lang="en-US" sz="2400" dirty="0" smtClean="0">
                <a:solidFill>
                  <a:schemeClr val="tx1"/>
                </a:solidFill>
              </a:rPr>
              <a:t> </a:t>
            </a:r>
            <a:r>
              <a:rPr lang="en-US" sz="2400" dirty="0" err="1" smtClean="0">
                <a:solidFill>
                  <a:schemeClr val="tx1"/>
                </a:solidFill>
              </a:rPr>
              <a:t>aplikasi</a:t>
            </a:r>
            <a:r>
              <a:rPr lang="en-US" sz="2400" dirty="0" smtClean="0">
                <a:solidFill>
                  <a:schemeClr val="tx1"/>
                </a:solidFill>
              </a:rPr>
              <a:t> </a:t>
            </a:r>
            <a:r>
              <a:rPr lang="en-US" sz="2400" dirty="0" err="1" smtClean="0">
                <a:solidFill>
                  <a:schemeClr val="tx1"/>
                </a:solidFill>
              </a:rPr>
              <a:t>dan</a:t>
            </a:r>
            <a:r>
              <a:rPr lang="en-US" sz="2400" dirty="0" smtClean="0">
                <a:solidFill>
                  <a:schemeClr val="tx1"/>
                </a:solidFill>
              </a:rPr>
              <a:t> </a:t>
            </a:r>
            <a:r>
              <a:rPr lang="en-US" sz="2400" dirty="0" err="1" smtClean="0">
                <a:solidFill>
                  <a:schemeClr val="tx1"/>
                </a:solidFill>
              </a:rPr>
              <a:t>setiap</a:t>
            </a:r>
            <a:r>
              <a:rPr lang="en-US" sz="2400" dirty="0" smtClean="0">
                <a:solidFill>
                  <a:schemeClr val="tx1"/>
                </a:solidFill>
              </a:rPr>
              <a:t> </a:t>
            </a:r>
            <a:r>
              <a:rPr lang="en-US" sz="2400" dirty="0" err="1" smtClean="0">
                <a:solidFill>
                  <a:schemeClr val="tx1"/>
                </a:solidFill>
              </a:rPr>
              <a:t>hal</a:t>
            </a:r>
            <a:r>
              <a:rPr lang="en-US" sz="2400" dirty="0" smtClean="0">
                <a:solidFill>
                  <a:schemeClr val="tx1"/>
                </a:solidFill>
              </a:rPr>
              <a:t> yang </a:t>
            </a:r>
            <a:r>
              <a:rPr lang="en-US" sz="2400" dirty="0" err="1" smtClean="0">
                <a:solidFill>
                  <a:schemeClr val="tx1"/>
                </a:solidFill>
              </a:rPr>
              <a:t>dijalankan</a:t>
            </a:r>
            <a:r>
              <a:rPr lang="en-US" sz="2400" dirty="0" smtClean="0">
                <a:solidFill>
                  <a:schemeClr val="tx1"/>
                </a:solidFill>
              </a:rPr>
              <a:t> </a:t>
            </a:r>
            <a:r>
              <a:rPr lang="en-US" sz="2400" dirty="0" err="1" smtClean="0">
                <a:solidFill>
                  <a:schemeClr val="tx1"/>
                </a:solidFill>
              </a:rPr>
              <a:t>pada</a:t>
            </a:r>
            <a:r>
              <a:rPr lang="en-US" sz="2400" dirty="0" smtClean="0">
                <a:solidFill>
                  <a:schemeClr val="tx1"/>
                </a:solidFill>
              </a:rPr>
              <a:t> </a:t>
            </a:r>
            <a:r>
              <a:rPr lang="en-US" sz="2400" dirty="0" err="1" smtClean="0">
                <a:solidFill>
                  <a:schemeClr val="tx1"/>
                </a:solidFill>
              </a:rPr>
              <a:t>aplikasi</a:t>
            </a:r>
            <a:r>
              <a:rPr lang="en-US" sz="2400" dirty="0" smtClean="0">
                <a:solidFill>
                  <a:schemeClr val="tx1"/>
                </a:solidFill>
              </a:rPr>
              <a:t> </a:t>
            </a:r>
            <a:r>
              <a:rPr lang="en-US" sz="2400" dirty="0" err="1" smtClean="0">
                <a:solidFill>
                  <a:schemeClr val="tx1"/>
                </a:solidFill>
              </a:rPr>
              <a:t>tersebut</a:t>
            </a:r>
            <a:r>
              <a:rPr lang="en-US" sz="2400" dirty="0" smtClean="0">
                <a:solidFill>
                  <a:schemeClr val="tx1"/>
                </a:solidFill>
              </a:rPr>
              <a:t>. Akan </a:t>
            </a:r>
            <a:r>
              <a:rPr lang="en-US" sz="2400" dirty="0" err="1" smtClean="0">
                <a:solidFill>
                  <a:schemeClr val="tx1"/>
                </a:solidFill>
              </a:rPr>
              <a:t>kembali</a:t>
            </a:r>
            <a:r>
              <a:rPr lang="en-US" sz="2400" dirty="0" smtClean="0">
                <a:solidFill>
                  <a:schemeClr val="tx1"/>
                </a:solidFill>
              </a:rPr>
              <a:t> </a:t>
            </a:r>
            <a:r>
              <a:rPr lang="en-US" sz="2400" dirty="0" err="1" smtClean="0">
                <a:solidFill>
                  <a:schemeClr val="tx1"/>
                </a:solidFill>
              </a:rPr>
              <a:t>tersimpan</a:t>
            </a:r>
            <a:r>
              <a:rPr lang="en-US" sz="2400" dirty="0" smtClean="0">
                <a:solidFill>
                  <a:schemeClr val="tx1"/>
                </a:solidFill>
              </a:rPr>
              <a:t> </a:t>
            </a:r>
            <a:r>
              <a:rPr lang="en-US" sz="2400" dirty="0" err="1" smtClean="0">
                <a:solidFill>
                  <a:schemeClr val="tx1"/>
                </a:solidFill>
              </a:rPr>
              <a:t>pada</a:t>
            </a:r>
            <a:r>
              <a:rPr lang="en-US" sz="2400" dirty="0" smtClean="0">
                <a:solidFill>
                  <a:schemeClr val="tx1"/>
                </a:solidFill>
              </a:rPr>
              <a:t> </a:t>
            </a:r>
            <a:r>
              <a:rPr lang="en-US" sz="2400" dirty="0" err="1" smtClean="0">
                <a:solidFill>
                  <a:schemeClr val="tx1"/>
                </a:solidFill>
              </a:rPr>
              <a:t>komputer</a:t>
            </a:r>
            <a:r>
              <a:rPr lang="en-US" sz="2400" dirty="0" smtClean="0">
                <a:solidFill>
                  <a:schemeClr val="tx1"/>
                </a:solidFill>
              </a:rPr>
              <a:t> server. </a:t>
            </a:r>
          </a:p>
          <a:p>
            <a:pPr algn="just">
              <a:lnSpc>
                <a:spcPct val="150000"/>
              </a:lnSpc>
            </a:pPr>
            <a:r>
              <a:rPr lang="en-US" sz="2400" dirty="0" smtClean="0">
                <a:solidFill>
                  <a:schemeClr val="tx1"/>
                </a:solidFill>
              </a:rPr>
              <a:t>End user </a:t>
            </a:r>
            <a:r>
              <a:rPr lang="en-US" sz="2400" dirty="0" err="1" smtClean="0">
                <a:solidFill>
                  <a:schemeClr val="tx1"/>
                </a:solidFill>
              </a:rPr>
              <a:t>dan</a:t>
            </a:r>
            <a:r>
              <a:rPr lang="en-US" sz="2400" dirty="0" smtClean="0">
                <a:solidFill>
                  <a:schemeClr val="tx1"/>
                </a:solidFill>
              </a:rPr>
              <a:t> </a:t>
            </a:r>
            <a:r>
              <a:rPr lang="en-US" sz="2400" dirty="0" err="1" smtClean="0">
                <a:solidFill>
                  <a:schemeClr val="tx1"/>
                </a:solidFill>
              </a:rPr>
              <a:t>komputer</a:t>
            </a:r>
            <a:r>
              <a:rPr lang="en-US" sz="2400" dirty="0" smtClean="0">
                <a:solidFill>
                  <a:schemeClr val="tx1"/>
                </a:solidFill>
              </a:rPr>
              <a:t> server yang </a:t>
            </a:r>
            <a:r>
              <a:rPr lang="en-US" sz="2400" dirty="0" err="1" smtClean="0">
                <a:solidFill>
                  <a:schemeClr val="tx1"/>
                </a:solidFill>
              </a:rPr>
              <a:t>disimpan</a:t>
            </a:r>
            <a:r>
              <a:rPr lang="en-US" sz="2400" dirty="0" smtClean="0">
                <a:solidFill>
                  <a:schemeClr val="tx1"/>
                </a:solidFill>
              </a:rPr>
              <a:t> </a:t>
            </a:r>
            <a:r>
              <a:rPr lang="en-US" sz="2400" dirty="0" err="1" smtClean="0">
                <a:solidFill>
                  <a:schemeClr val="tx1"/>
                </a:solidFill>
              </a:rPr>
              <a:t>oleh</a:t>
            </a:r>
            <a:r>
              <a:rPr lang="en-US" sz="2400" dirty="0" smtClean="0">
                <a:solidFill>
                  <a:schemeClr val="tx1"/>
                </a:solidFill>
              </a:rPr>
              <a:t> switch </a:t>
            </a:r>
            <a:r>
              <a:rPr lang="en-US" sz="2400" dirty="0" err="1" smtClean="0">
                <a:solidFill>
                  <a:schemeClr val="tx1"/>
                </a:solidFill>
              </a:rPr>
              <a:t>maupun</a:t>
            </a:r>
            <a:r>
              <a:rPr lang="en-US" sz="2400" dirty="0" smtClean="0">
                <a:solidFill>
                  <a:schemeClr val="tx1"/>
                </a:solidFill>
              </a:rPr>
              <a:t> router </a:t>
            </a:r>
            <a:r>
              <a:rPr lang="en-US" sz="2400" dirty="0" err="1" smtClean="0">
                <a:solidFill>
                  <a:schemeClr val="tx1"/>
                </a:solidFill>
              </a:rPr>
              <a:t>untuk</a:t>
            </a:r>
            <a:r>
              <a:rPr lang="en-US" sz="2400" dirty="0" smtClean="0">
                <a:solidFill>
                  <a:schemeClr val="tx1"/>
                </a:solidFill>
              </a:rPr>
              <a:t> </a:t>
            </a:r>
            <a:r>
              <a:rPr lang="en-US" sz="2400" dirty="0" err="1" smtClean="0">
                <a:solidFill>
                  <a:schemeClr val="tx1"/>
                </a:solidFill>
              </a:rPr>
              <a:t>meng</a:t>
            </a:r>
            <a:r>
              <a:rPr lang="en-US" sz="2400" dirty="0" smtClean="0">
                <a:solidFill>
                  <a:schemeClr val="tx1"/>
                </a:solidFill>
              </a:rPr>
              <a:t>-extend </a:t>
            </a:r>
            <a:r>
              <a:rPr lang="en-US" sz="2400" dirty="0" err="1" smtClean="0">
                <a:solidFill>
                  <a:schemeClr val="tx1"/>
                </a:solidFill>
              </a:rPr>
              <a:t>jaringan</a:t>
            </a:r>
            <a:r>
              <a:rPr lang="en-US" sz="2400" dirty="0" smtClean="0">
                <a:solidFill>
                  <a:schemeClr val="tx1"/>
                </a:solidFill>
              </a:rPr>
              <a:t> yang </a:t>
            </a:r>
            <a:r>
              <a:rPr lang="en-US" sz="2400" dirty="0" err="1" smtClean="0">
                <a:solidFill>
                  <a:schemeClr val="tx1"/>
                </a:solidFill>
              </a:rPr>
              <a:t>ada</a:t>
            </a:r>
            <a:r>
              <a:rPr lang="en-US" sz="2400" dirty="0" smtClean="0">
                <a:solidFill>
                  <a:schemeClr val="tx1"/>
                </a:solidFill>
              </a:rPr>
              <a:t>. </a:t>
            </a:r>
            <a:endParaRPr lang="en-US" sz="2400" dirty="0">
              <a:solidFill>
                <a:schemeClr val="tx1"/>
              </a:solidFill>
            </a:endParaRPr>
          </a:p>
        </p:txBody>
      </p:sp>
      <p:sp>
        <p:nvSpPr>
          <p:cNvPr id="4" name="Date Placeholder 3"/>
          <p:cNvSpPr>
            <a:spLocks noGrp="1"/>
          </p:cNvSpPr>
          <p:nvPr>
            <p:ph type="dt" sz="half" idx="10"/>
          </p:nvPr>
        </p:nvSpPr>
        <p:spPr/>
        <p:txBody>
          <a:bodyPr/>
          <a:lstStyle/>
          <a:p>
            <a:fld id="{784AB102-EB75-4136-A362-0364D22FF24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112</a:t>
            </a:fld>
            <a:endParaRPr lang="id-ID" dirty="0"/>
          </a:p>
        </p:txBody>
      </p:sp>
    </p:spTree>
    <p:extLst>
      <p:ext uri="{BB962C8B-B14F-4D97-AF65-F5344CB8AC3E}">
        <p14:creationId xmlns:p14="http://schemas.microsoft.com/office/powerpoint/2010/main" val="324735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1B349AF-2AD4-4920-8B55-CE947164A26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113</a:t>
            </a:fld>
            <a:endParaRPr lang="id-ID"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11" y="2036810"/>
            <a:ext cx="1665429" cy="168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717065" y="2036810"/>
            <a:ext cx="7162800" cy="1478418"/>
          </a:xfrm>
          <a:prstGeom prst="rect">
            <a:avLst/>
          </a:prstGeom>
        </p:spPr>
        <p:txBody>
          <a:bodyPr wrap="square">
            <a:spAutoFit/>
          </a:bodyPr>
          <a:lstStyle/>
          <a:p>
            <a:pPr>
              <a:lnSpc>
                <a:spcPct val="150000"/>
              </a:lnSpc>
            </a:pPr>
            <a:r>
              <a:rPr lang="en-US" sz="3200" dirty="0" err="1" smtClean="0"/>
              <a:t>Beban</a:t>
            </a:r>
            <a:r>
              <a:rPr lang="en-US" sz="3200" dirty="0" smtClean="0"/>
              <a:t> (Stress) </a:t>
            </a:r>
            <a:r>
              <a:rPr lang="en-US" sz="3200" dirty="0" err="1" smtClean="0"/>
              <a:t>Dalam</a:t>
            </a:r>
            <a:r>
              <a:rPr lang="en-US" sz="3200" dirty="0" smtClean="0"/>
              <a:t> </a:t>
            </a:r>
            <a:r>
              <a:rPr lang="en-US" sz="3200" dirty="0" err="1" smtClean="0"/>
              <a:t>Pengujian</a:t>
            </a:r>
            <a:r>
              <a:rPr lang="en-US" sz="3200" dirty="0" smtClean="0"/>
              <a:t> </a:t>
            </a:r>
            <a:r>
              <a:rPr lang="en-US" sz="3200" dirty="0" err="1" smtClean="0"/>
              <a:t>Sistem</a:t>
            </a:r>
            <a:r>
              <a:rPr lang="en-US" sz="3200" dirty="0" smtClean="0"/>
              <a:t> Cloud Computing.</a:t>
            </a:r>
            <a:endParaRPr lang="en-US" sz="3200" dirty="0"/>
          </a:p>
        </p:txBody>
      </p:sp>
    </p:spTree>
    <p:extLst>
      <p:ext uri="{BB962C8B-B14F-4D97-AF65-F5344CB8AC3E}">
        <p14:creationId xmlns:p14="http://schemas.microsoft.com/office/powerpoint/2010/main" val="3825854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Beban</a:t>
            </a:r>
            <a:r>
              <a:rPr lang="en-US" dirty="0" smtClean="0"/>
              <a:t> (Stress) </a:t>
            </a:r>
            <a:r>
              <a:rPr lang="en-US" dirty="0" err="1" smtClean="0"/>
              <a:t>Sistem</a:t>
            </a:r>
            <a:r>
              <a:rPr lang="en-US" dirty="0" smtClean="0"/>
              <a:t> Cloud Computing</a:t>
            </a:r>
            <a:endParaRPr lang="en-US" dirty="0"/>
          </a:p>
        </p:txBody>
      </p:sp>
      <p:sp>
        <p:nvSpPr>
          <p:cNvPr id="3" name="Content Placeholder 2"/>
          <p:cNvSpPr>
            <a:spLocks noGrp="1"/>
          </p:cNvSpPr>
          <p:nvPr>
            <p:ph idx="1"/>
          </p:nvPr>
        </p:nvSpPr>
        <p:spPr/>
        <p:txBody>
          <a:bodyPr anchor="ctr">
            <a:normAutofit/>
          </a:bodyPr>
          <a:lstStyle/>
          <a:p>
            <a:pPr algn="just">
              <a:lnSpc>
                <a:spcPct val="150000"/>
              </a:lnSpc>
            </a:pPr>
            <a:r>
              <a:rPr lang="en-US" sz="2400" dirty="0" err="1" smtClean="0">
                <a:solidFill>
                  <a:schemeClr val="tx1"/>
                </a:solidFill>
              </a:rPr>
              <a:t>Beban</a:t>
            </a:r>
            <a:r>
              <a:rPr lang="en-US" sz="2400" dirty="0" smtClean="0">
                <a:solidFill>
                  <a:schemeClr val="tx1"/>
                </a:solidFill>
              </a:rPr>
              <a:t> </a:t>
            </a:r>
            <a:r>
              <a:rPr lang="en-US" sz="2400" dirty="0">
                <a:solidFill>
                  <a:schemeClr val="tx1"/>
                </a:solidFill>
              </a:rPr>
              <a:t>(stress) </a:t>
            </a:r>
            <a:r>
              <a:rPr lang="en-US" sz="2400" dirty="0" err="1">
                <a:solidFill>
                  <a:schemeClr val="tx1"/>
                </a:solidFill>
              </a:rPr>
              <a:t>dalam</a:t>
            </a:r>
            <a:r>
              <a:rPr lang="en-US" sz="2400" dirty="0">
                <a:solidFill>
                  <a:schemeClr val="tx1"/>
                </a:solidFill>
              </a:rPr>
              <a:t> </a:t>
            </a:r>
            <a:r>
              <a:rPr lang="en-US" sz="2400" dirty="0" err="1">
                <a:solidFill>
                  <a:schemeClr val="tx1"/>
                </a:solidFill>
              </a:rPr>
              <a:t>pengujian</a:t>
            </a:r>
            <a:r>
              <a:rPr lang="en-US" sz="2400" dirty="0">
                <a:solidFill>
                  <a:schemeClr val="tx1"/>
                </a:solidFill>
              </a:rPr>
              <a:t> </a:t>
            </a:r>
            <a:r>
              <a:rPr lang="en-US" sz="2400" dirty="0" err="1">
                <a:solidFill>
                  <a:schemeClr val="tx1"/>
                </a:solidFill>
              </a:rPr>
              <a:t>sistem</a:t>
            </a:r>
            <a:r>
              <a:rPr lang="en-US" sz="2400" dirty="0">
                <a:solidFill>
                  <a:schemeClr val="tx1"/>
                </a:solidFill>
              </a:rPr>
              <a:t> cloud </a:t>
            </a:r>
            <a:r>
              <a:rPr lang="en-US" sz="2400" dirty="0" smtClean="0">
                <a:solidFill>
                  <a:schemeClr val="tx1"/>
                </a:solidFill>
              </a:rPr>
              <a:t>computing.</a:t>
            </a:r>
            <a:endParaRPr lang="id-ID" sz="2400" dirty="0" smtClean="0">
              <a:solidFill>
                <a:schemeClr val="tx1"/>
              </a:solidFill>
            </a:endParaRPr>
          </a:p>
          <a:p>
            <a:pPr algn="just">
              <a:lnSpc>
                <a:spcPct val="150000"/>
              </a:lnSpc>
            </a:pPr>
            <a:r>
              <a:rPr lang="en-ID" sz="2400" dirty="0" err="1" smtClean="0">
                <a:solidFill>
                  <a:schemeClr val="tx1"/>
                </a:solidFill>
              </a:rPr>
              <a:t>Beban</a:t>
            </a:r>
            <a:r>
              <a:rPr lang="en-ID" sz="2400" dirty="0" smtClean="0">
                <a:solidFill>
                  <a:schemeClr val="tx1"/>
                </a:solidFill>
              </a:rPr>
              <a:t> yang </a:t>
            </a:r>
            <a:r>
              <a:rPr lang="en-ID" sz="2400" dirty="0" err="1" smtClean="0">
                <a:solidFill>
                  <a:schemeClr val="tx1"/>
                </a:solidFill>
              </a:rPr>
              <a:t>tidak</a:t>
            </a:r>
            <a:r>
              <a:rPr lang="en-ID" sz="2400" dirty="0" smtClean="0">
                <a:solidFill>
                  <a:schemeClr val="tx1"/>
                </a:solidFill>
              </a:rPr>
              <a:t> </a:t>
            </a:r>
            <a:r>
              <a:rPr lang="en-ID" sz="2400" dirty="0" err="1" smtClean="0">
                <a:solidFill>
                  <a:schemeClr val="tx1"/>
                </a:solidFill>
              </a:rPr>
              <a:t>dapat</a:t>
            </a:r>
            <a:r>
              <a:rPr lang="en-ID" sz="2400" dirty="0" smtClean="0">
                <a:solidFill>
                  <a:schemeClr val="tx1"/>
                </a:solidFill>
              </a:rPr>
              <a:t> </a:t>
            </a:r>
            <a:r>
              <a:rPr lang="en-ID" sz="2400" dirty="0" err="1" smtClean="0">
                <a:solidFill>
                  <a:schemeClr val="tx1"/>
                </a:solidFill>
              </a:rPr>
              <a:t>diditribusikan</a:t>
            </a:r>
            <a:r>
              <a:rPr lang="en-ID" sz="2400" dirty="0" smtClean="0">
                <a:solidFill>
                  <a:schemeClr val="tx1"/>
                </a:solidFill>
              </a:rPr>
              <a:t> </a:t>
            </a:r>
            <a:r>
              <a:rPr lang="en-ID" sz="2400" dirty="0" err="1" smtClean="0">
                <a:solidFill>
                  <a:schemeClr val="tx1"/>
                </a:solidFill>
              </a:rPr>
              <a:t>lebih</a:t>
            </a:r>
            <a:r>
              <a:rPr lang="en-ID" sz="2400" dirty="0" smtClean="0">
                <a:solidFill>
                  <a:schemeClr val="tx1"/>
                </a:solidFill>
              </a:rPr>
              <a:t> </a:t>
            </a:r>
            <a:r>
              <a:rPr lang="en-ID" sz="2400" dirty="0" err="1" smtClean="0">
                <a:solidFill>
                  <a:schemeClr val="tx1"/>
                </a:solidFill>
              </a:rPr>
              <a:t>lanjut</a:t>
            </a:r>
            <a:r>
              <a:rPr lang="en-ID" sz="2400" dirty="0" smtClean="0">
                <a:solidFill>
                  <a:schemeClr val="tx1"/>
                </a:solidFill>
              </a:rPr>
              <a:t> </a:t>
            </a:r>
            <a:r>
              <a:rPr lang="en-ID" sz="2400" dirty="0" err="1" smtClean="0">
                <a:solidFill>
                  <a:schemeClr val="tx1"/>
                </a:solidFill>
              </a:rPr>
              <a:t>ketika</a:t>
            </a:r>
            <a:r>
              <a:rPr lang="en-ID" sz="2400" dirty="0" smtClean="0">
                <a:solidFill>
                  <a:schemeClr val="tx1"/>
                </a:solidFill>
              </a:rPr>
              <a:t> </a:t>
            </a:r>
            <a:r>
              <a:rPr lang="en-ID" sz="2400" dirty="0" err="1" smtClean="0">
                <a:solidFill>
                  <a:schemeClr val="tx1"/>
                </a:solidFill>
              </a:rPr>
              <a:t>semua</a:t>
            </a:r>
            <a:r>
              <a:rPr lang="en-ID" sz="2400" dirty="0" smtClean="0">
                <a:solidFill>
                  <a:schemeClr val="tx1"/>
                </a:solidFill>
              </a:rPr>
              <a:t> server </a:t>
            </a:r>
            <a:r>
              <a:rPr lang="en-ID" sz="2400" dirty="0" err="1" smtClean="0">
                <a:solidFill>
                  <a:schemeClr val="tx1"/>
                </a:solidFill>
              </a:rPr>
              <a:t>pada</a:t>
            </a:r>
            <a:r>
              <a:rPr lang="en-ID" sz="2400" dirty="0" smtClean="0">
                <a:solidFill>
                  <a:schemeClr val="tx1"/>
                </a:solidFill>
              </a:rPr>
              <a:t> </a:t>
            </a:r>
            <a:r>
              <a:rPr lang="en-ID" sz="2400" dirty="0" err="1" smtClean="0">
                <a:solidFill>
                  <a:schemeClr val="tx1"/>
                </a:solidFill>
              </a:rPr>
              <a:t>tingkatan</a:t>
            </a:r>
            <a:r>
              <a:rPr lang="en-ID" sz="2400" dirty="0" smtClean="0">
                <a:solidFill>
                  <a:schemeClr val="tx1"/>
                </a:solidFill>
              </a:rPr>
              <a:t> /</a:t>
            </a:r>
            <a:r>
              <a:rPr lang="en-ID" sz="2400" dirty="0" err="1" smtClean="0">
                <a:solidFill>
                  <a:schemeClr val="tx1"/>
                </a:solidFill>
              </a:rPr>
              <a:t>jajaran</a:t>
            </a:r>
            <a:r>
              <a:rPr lang="en-ID" sz="2400" dirty="0" smtClean="0">
                <a:solidFill>
                  <a:schemeClr val="tx1"/>
                </a:solidFill>
              </a:rPr>
              <a:t> yang </a:t>
            </a:r>
            <a:r>
              <a:rPr lang="en-ID" sz="2400" dirty="0" err="1" smtClean="0">
                <a:solidFill>
                  <a:schemeClr val="tx1"/>
                </a:solidFill>
              </a:rPr>
              <a:t>sama</a:t>
            </a:r>
            <a:r>
              <a:rPr lang="en-ID" sz="2400" dirty="0" smtClean="0">
                <a:solidFill>
                  <a:schemeClr val="tx1"/>
                </a:solidFill>
              </a:rPr>
              <a:t> </a:t>
            </a:r>
            <a:r>
              <a:rPr lang="en-ID" sz="2400" dirty="0" err="1" smtClean="0">
                <a:solidFill>
                  <a:schemeClr val="tx1"/>
                </a:solidFill>
              </a:rPr>
              <a:t>dimuat</a:t>
            </a:r>
            <a:r>
              <a:rPr lang="en-ID"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34A98F58-4274-4EE7-8FC6-4150325A86F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114</a:t>
            </a:fld>
            <a:endParaRPr lang="id-ID" dirty="0"/>
          </a:p>
        </p:txBody>
      </p:sp>
    </p:spTree>
    <p:extLst>
      <p:ext uri="{BB962C8B-B14F-4D97-AF65-F5344CB8AC3E}">
        <p14:creationId xmlns:p14="http://schemas.microsoft.com/office/powerpoint/2010/main" val="2367640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806" y="608503"/>
            <a:ext cx="7347283" cy="854074"/>
          </a:xfrm>
        </p:spPr>
        <p:txBody>
          <a:bodyPr>
            <a:normAutofit fontScale="90000"/>
          </a:bodyPr>
          <a:lstStyle/>
          <a:p>
            <a:r>
              <a:rPr lang="en-US" dirty="0" err="1"/>
              <a:t>Beban</a:t>
            </a:r>
            <a:r>
              <a:rPr lang="en-US" dirty="0"/>
              <a:t> (Stress) </a:t>
            </a:r>
            <a:r>
              <a:rPr lang="en-US" dirty="0" err="1"/>
              <a:t>Sistem</a:t>
            </a:r>
            <a:r>
              <a:rPr lang="en-US" dirty="0"/>
              <a:t> Cloud Computing</a:t>
            </a:r>
          </a:p>
        </p:txBody>
      </p:sp>
      <p:sp>
        <p:nvSpPr>
          <p:cNvPr id="4" name="Date Placeholder 3"/>
          <p:cNvSpPr>
            <a:spLocks noGrp="1"/>
          </p:cNvSpPr>
          <p:nvPr>
            <p:ph type="dt" sz="half" idx="10"/>
          </p:nvPr>
        </p:nvSpPr>
        <p:spPr/>
        <p:txBody>
          <a:bodyPr/>
          <a:lstStyle/>
          <a:p>
            <a:fld id="{5CD396E0-FEA0-4614-BAB5-435CB4EB4B5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115</a:t>
            </a:fld>
            <a:endParaRPr lang="id-ID"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34752" y="1964196"/>
            <a:ext cx="4338083" cy="3361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64386" y="2554570"/>
            <a:ext cx="3700129" cy="2400657"/>
          </a:xfrm>
          <a:prstGeom prst="rect">
            <a:avLst/>
          </a:prstGeom>
        </p:spPr>
        <p:txBody>
          <a:bodyPr wrap="square">
            <a:spAutoFit/>
          </a:bodyPr>
          <a:lstStyle/>
          <a:p>
            <a:pPr>
              <a:lnSpc>
                <a:spcPct val="150000"/>
              </a:lnSpc>
            </a:pPr>
            <a:r>
              <a:rPr lang="en-US" sz="2000" dirty="0" err="1" smtClean="0"/>
              <a:t>Distribusi</a:t>
            </a:r>
            <a:r>
              <a:rPr lang="en-US" sz="2000" dirty="0" smtClean="0"/>
              <a:t> </a:t>
            </a:r>
            <a:r>
              <a:rPr lang="en-US" sz="2000" dirty="0" err="1" smtClean="0"/>
              <a:t>Beban</a:t>
            </a:r>
            <a:r>
              <a:rPr lang="en-US" sz="2000" dirty="0" smtClean="0"/>
              <a:t> Horizontal</a:t>
            </a:r>
            <a:endParaRPr lang="id-ID" sz="2000" dirty="0"/>
          </a:p>
          <a:p>
            <a:pPr>
              <a:lnSpc>
                <a:spcPct val="150000"/>
              </a:lnSpc>
            </a:pPr>
            <a:endParaRPr lang="id-ID" sz="2000" dirty="0" smtClean="0"/>
          </a:p>
          <a:p>
            <a:pPr>
              <a:lnSpc>
                <a:spcPct val="150000"/>
              </a:lnSpc>
            </a:pPr>
            <a:r>
              <a:rPr lang="id-ID" sz="2000" dirty="0" smtClean="0"/>
              <a:t>D</a:t>
            </a:r>
            <a:r>
              <a:rPr lang="en-US" sz="2000" dirty="0" err="1" smtClean="0"/>
              <a:t>imana</a:t>
            </a:r>
            <a:r>
              <a:rPr lang="en-US" sz="2000" dirty="0" smtClean="0"/>
              <a:t> </a:t>
            </a:r>
            <a:r>
              <a:rPr lang="en-US" sz="2000" dirty="0" err="1"/>
              <a:t>beban</a:t>
            </a:r>
            <a:r>
              <a:rPr lang="en-US" sz="2000" dirty="0"/>
              <a:t> </a:t>
            </a:r>
            <a:r>
              <a:rPr lang="en-US" sz="2000" dirty="0" err="1"/>
              <a:t>dapat</a:t>
            </a:r>
            <a:r>
              <a:rPr lang="en-US" sz="2000" dirty="0"/>
              <a:t> </a:t>
            </a:r>
            <a:r>
              <a:rPr lang="en-US" sz="2000" dirty="0" err="1"/>
              <a:t>tersebar</a:t>
            </a:r>
            <a:r>
              <a:rPr lang="en-US" sz="2000" dirty="0"/>
              <a:t> di </a:t>
            </a:r>
            <a:r>
              <a:rPr lang="en-US" sz="2000" dirty="0" err="1"/>
              <a:t>beberapa</a:t>
            </a:r>
            <a:r>
              <a:rPr lang="en-US" sz="2000" dirty="0"/>
              <a:t> server </a:t>
            </a:r>
            <a:r>
              <a:rPr lang="en-US" sz="2000" dirty="0" err="1"/>
              <a:t>untuk</a:t>
            </a:r>
            <a:r>
              <a:rPr lang="en-US" sz="2000" dirty="0"/>
              <a:t> </a:t>
            </a:r>
            <a:r>
              <a:rPr lang="en-US" sz="2000" dirty="0" err="1"/>
              <a:t>satu</a:t>
            </a:r>
            <a:r>
              <a:rPr lang="en-US" sz="2000" dirty="0"/>
              <a:t> </a:t>
            </a:r>
            <a:r>
              <a:rPr lang="en-US" sz="2000" dirty="0" err="1"/>
              <a:t>komponen</a:t>
            </a:r>
            <a:r>
              <a:rPr lang="en-US" sz="2000" dirty="0"/>
              <a:t> </a:t>
            </a:r>
            <a:r>
              <a:rPr lang="en-US" sz="2000" dirty="0" err="1" smtClean="0"/>
              <a:t>layana</a:t>
            </a:r>
            <a:r>
              <a:rPr lang="en-US" sz="2000" dirty="0" smtClean="0"/>
              <a:t>.</a:t>
            </a:r>
            <a:endParaRPr lang="en-US" sz="2000" dirty="0"/>
          </a:p>
        </p:txBody>
      </p:sp>
    </p:spTree>
    <p:extLst>
      <p:ext uri="{BB962C8B-B14F-4D97-AF65-F5344CB8AC3E}">
        <p14:creationId xmlns:p14="http://schemas.microsoft.com/office/powerpoint/2010/main" val="2444671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806" y="608503"/>
            <a:ext cx="7347283" cy="854074"/>
          </a:xfrm>
        </p:spPr>
        <p:txBody>
          <a:bodyPr>
            <a:normAutofit fontScale="90000"/>
          </a:bodyPr>
          <a:lstStyle/>
          <a:p>
            <a:r>
              <a:rPr lang="en-US" dirty="0" err="1"/>
              <a:t>Beban</a:t>
            </a:r>
            <a:r>
              <a:rPr lang="en-US" dirty="0"/>
              <a:t> (Stress) </a:t>
            </a:r>
            <a:r>
              <a:rPr lang="en-US" dirty="0" err="1"/>
              <a:t>Sistem</a:t>
            </a:r>
            <a:r>
              <a:rPr lang="en-US" dirty="0"/>
              <a:t> Cloud Computing</a:t>
            </a:r>
          </a:p>
        </p:txBody>
      </p:sp>
      <p:sp>
        <p:nvSpPr>
          <p:cNvPr id="4" name="Date Placeholder 3"/>
          <p:cNvSpPr>
            <a:spLocks noGrp="1"/>
          </p:cNvSpPr>
          <p:nvPr>
            <p:ph type="dt" sz="half" idx="10"/>
          </p:nvPr>
        </p:nvSpPr>
        <p:spPr/>
        <p:txBody>
          <a:bodyPr/>
          <a:lstStyle/>
          <a:p>
            <a:fld id="{EEFFA6AB-3D1D-4219-8475-50D28C2C0D7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116</a:t>
            </a:fld>
            <a:endParaRPr lang="id-ID" dirty="0"/>
          </a:p>
        </p:txBody>
      </p:sp>
      <p:sp>
        <p:nvSpPr>
          <p:cNvPr id="7" name="Rectangle 6"/>
          <p:cNvSpPr/>
          <p:nvPr/>
        </p:nvSpPr>
        <p:spPr>
          <a:xfrm>
            <a:off x="382775" y="2544424"/>
            <a:ext cx="4104166" cy="2400657"/>
          </a:xfrm>
          <a:prstGeom prst="rect">
            <a:avLst/>
          </a:prstGeom>
        </p:spPr>
        <p:txBody>
          <a:bodyPr wrap="square" anchor="ctr">
            <a:spAutoFit/>
          </a:bodyPr>
          <a:lstStyle/>
          <a:p>
            <a:pPr algn="just">
              <a:lnSpc>
                <a:spcPct val="150000"/>
              </a:lnSpc>
            </a:pPr>
            <a:r>
              <a:rPr lang="en-US" sz="2000" dirty="0" err="1"/>
              <a:t>Distribusi</a:t>
            </a:r>
            <a:r>
              <a:rPr lang="en-US" sz="2000" dirty="0"/>
              <a:t> </a:t>
            </a:r>
            <a:r>
              <a:rPr lang="en-US" sz="2000" dirty="0" err="1" smtClean="0"/>
              <a:t>Beban</a:t>
            </a:r>
            <a:r>
              <a:rPr lang="en-US" sz="2000" dirty="0" smtClean="0"/>
              <a:t> Vertical</a:t>
            </a:r>
            <a:endParaRPr lang="id-ID" sz="2000" dirty="0" smtClean="0"/>
          </a:p>
          <a:p>
            <a:pPr algn="just">
              <a:lnSpc>
                <a:spcPct val="150000"/>
              </a:lnSpc>
            </a:pPr>
            <a:endParaRPr lang="id-ID" sz="2000" dirty="0"/>
          </a:p>
          <a:p>
            <a:pPr algn="just">
              <a:lnSpc>
                <a:spcPct val="150000"/>
              </a:lnSpc>
            </a:pPr>
            <a:r>
              <a:rPr lang="en-US" sz="2000" dirty="0" err="1" smtClean="0"/>
              <a:t>Dimana</a:t>
            </a:r>
            <a:r>
              <a:rPr lang="en-US" sz="2000" dirty="0" smtClean="0"/>
              <a:t> </a:t>
            </a:r>
            <a:r>
              <a:rPr lang="en-US" sz="2000" dirty="0" err="1" smtClean="0"/>
              <a:t>beban</a:t>
            </a:r>
            <a:r>
              <a:rPr lang="en-US" sz="2000" dirty="0" smtClean="0"/>
              <a:t> </a:t>
            </a:r>
            <a:r>
              <a:rPr lang="en-US" sz="2000" dirty="0" err="1" smtClean="0"/>
              <a:t>dapat</a:t>
            </a:r>
            <a:r>
              <a:rPr lang="en-US" sz="2000" dirty="0" smtClean="0"/>
              <a:t> </a:t>
            </a:r>
            <a:r>
              <a:rPr lang="en-US" sz="2000" dirty="0" err="1" smtClean="0"/>
              <a:t>tersebar</a:t>
            </a:r>
            <a:r>
              <a:rPr lang="en-US" sz="2000" dirty="0" smtClean="0"/>
              <a:t> di </a:t>
            </a:r>
            <a:r>
              <a:rPr lang="en-US" sz="2000" dirty="0" err="1" smtClean="0"/>
              <a:t>beberapa</a:t>
            </a:r>
            <a:r>
              <a:rPr lang="en-US" sz="2000" dirty="0" smtClean="0"/>
              <a:t> </a:t>
            </a:r>
            <a:r>
              <a:rPr lang="en-US" sz="2000" dirty="0" err="1" smtClean="0"/>
              <a:t>implementasi</a:t>
            </a:r>
            <a:r>
              <a:rPr lang="en-US" sz="2000" dirty="0" smtClean="0"/>
              <a:t> </a:t>
            </a:r>
            <a:r>
              <a:rPr lang="en-US" sz="2000" dirty="0" err="1" smtClean="0"/>
              <a:t>dari</a:t>
            </a:r>
            <a:r>
              <a:rPr lang="en-US" sz="2000" dirty="0" smtClean="0"/>
              <a:t> </a:t>
            </a:r>
            <a:r>
              <a:rPr lang="en-US" sz="2000" dirty="0" err="1" smtClean="0"/>
              <a:t>layanan</a:t>
            </a:r>
            <a:r>
              <a:rPr lang="en-US" sz="2000" dirty="0" smtClean="0"/>
              <a:t> yang </a:t>
            </a:r>
            <a:r>
              <a:rPr lang="en-US" sz="2000" dirty="0" err="1" smtClean="0"/>
              <a:t>diberikan</a:t>
            </a:r>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83" y="1940974"/>
            <a:ext cx="3648851" cy="420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250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806" y="608503"/>
            <a:ext cx="7347283" cy="854074"/>
          </a:xfrm>
        </p:spPr>
        <p:txBody>
          <a:bodyPr>
            <a:normAutofit fontScale="90000"/>
          </a:bodyPr>
          <a:lstStyle/>
          <a:p>
            <a:r>
              <a:rPr lang="en-US" dirty="0" err="1"/>
              <a:t>Beban</a:t>
            </a:r>
            <a:r>
              <a:rPr lang="en-US" dirty="0"/>
              <a:t> (Stress) </a:t>
            </a:r>
            <a:r>
              <a:rPr lang="en-US" dirty="0" err="1"/>
              <a:t>Sistem</a:t>
            </a:r>
            <a:r>
              <a:rPr lang="en-US" dirty="0"/>
              <a:t> Cloud Computing</a:t>
            </a:r>
          </a:p>
        </p:txBody>
      </p:sp>
      <p:sp>
        <p:nvSpPr>
          <p:cNvPr id="4" name="Date Placeholder 3"/>
          <p:cNvSpPr>
            <a:spLocks noGrp="1"/>
          </p:cNvSpPr>
          <p:nvPr>
            <p:ph type="dt" sz="half" idx="10"/>
          </p:nvPr>
        </p:nvSpPr>
        <p:spPr/>
        <p:txBody>
          <a:bodyPr/>
          <a:lstStyle/>
          <a:p>
            <a:fld id="{0CABA6FA-9BA3-4E98-9E82-B93C30BA223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117</a:t>
            </a:fld>
            <a:endParaRPr lang="id-ID" dirty="0"/>
          </a:p>
        </p:txBody>
      </p:sp>
      <p:sp>
        <p:nvSpPr>
          <p:cNvPr id="7" name="Rectangle 6"/>
          <p:cNvSpPr/>
          <p:nvPr/>
        </p:nvSpPr>
        <p:spPr>
          <a:xfrm>
            <a:off x="543057" y="1780949"/>
            <a:ext cx="8095976" cy="964431"/>
          </a:xfrm>
          <a:prstGeom prst="rect">
            <a:avLst/>
          </a:prstGeom>
        </p:spPr>
        <p:txBody>
          <a:bodyPr wrap="square" anchor="ctr">
            <a:spAutoFit/>
          </a:bodyPr>
          <a:lstStyle/>
          <a:p>
            <a:pPr algn="just">
              <a:lnSpc>
                <a:spcPct val="150000"/>
              </a:lnSpc>
            </a:pPr>
            <a:r>
              <a:rPr lang="en-US" sz="2000" dirty="0" smtClean="0"/>
              <a:t>Proses </a:t>
            </a:r>
            <a:r>
              <a:rPr lang="en-US" sz="2000" dirty="0" err="1" smtClean="0"/>
              <a:t>analitik</a:t>
            </a:r>
            <a:r>
              <a:rPr lang="en-US" sz="2000" dirty="0" smtClean="0"/>
              <a:t> </a:t>
            </a:r>
            <a:r>
              <a:rPr lang="en-US" sz="2000" dirty="0" err="1" smtClean="0"/>
              <a:t>berjalan</a:t>
            </a:r>
            <a:r>
              <a:rPr lang="id-ID" sz="2000" dirty="0" smtClean="0"/>
              <a:t> </a:t>
            </a:r>
            <a:r>
              <a:rPr lang="en-US" sz="2000" dirty="0" err="1" smtClean="0"/>
              <a:t>pada</a:t>
            </a:r>
            <a:r>
              <a:rPr lang="en-US" sz="2000" dirty="0" smtClean="0"/>
              <a:t> web </a:t>
            </a:r>
            <a:r>
              <a:rPr lang="en-US" sz="2000" dirty="0" err="1" smtClean="0"/>
              <a:t>dan</a:t>
            </a:r>
            <a:r>
              <a:rPr lang="id-ID" sz="2000" dirty="0"/>
              <a:t> </a:t>
            </a:r>
            <a:r>
              <a:rPr lang="en-US" sz="2000" dirty="0" err="1" smtClean="0"/>
              <a:t>aplikasi</a:t>
            </a:r>
            <a:r>
              <a:rPr lang="en-US" sz="2000" dirty="0" smtClean="0"/>
              <a:t> server (was),</a:t>
            </a:r>
            <a:r>
              <a:rPr lang="id-ID" sz="2000" dirty="0" smtClean="0"/>
              <a:t> </a:t>
            </a:r>
            <a:r>
              <a:rPr lang="en-US" sz="2000" dirty="0" smtClean="0"/>
              <a:t>database server (DB), </a:t>
            </a:r>
            <a:r>
              <a:rPr lang="en-US" sz="2000" dirty="0" err="1" smtClean="0"/>
              <a:t>dan</a:t>
            </a:r>
            <a:r>
              <a:rPr lang="en-US" sz="2000" dirty="0" smtClean="0"/>
              <a:t> analytic server </a:t>
            </a:r>
            <a:r>
              <a:rPr lang="en-US" sz="2000" dirty="0" err="1" smtClean="0"/>
              <a:t>khusus</a:t>
            </a:r>
            <a:r>
              <a:rPr lang="en-US" sz="2000" dirty="0" smtClean="0"/>
              <a:t> (AS).</a:t>
            </a:r>
            <a:endParaRPr lang="en-US"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7465" y="2770996"/>
            <a:ext cx="4105493" cy="35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3229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Resiko</a:t>
            </a:r>
            <a:r>
              <a:rPr lang="en-US" dirty="0" smtClean="0"/>
              <a:t> Cloud Computing </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id-ID" sz="2400" dirty="0" smtClean="0">
                <a:solidFill>
                  <a:schemeClr val="tx1"/>
                </a:solidFill>
              </a:rPr>
              <a:t>Beberapa resiko yang mungkin terjadi :</a:t>
            </a:r>
          </a:p>
          <a:p>
            <a:pPr>
              <a:lnSpc>
                <a:spcPct val="150000"/>
              </a:lnSpc>
            </a:pPr>
            <a:r>
              <a:rPr lang="en-US" sz="2400" dirty="0" smtClean="0">
                <a:solidFill>
                  <a:schemeClr val="tx1"/>
                </a:solidFill>
              </a:rPr>
              <a:t>Compliance</a:t>
            </a:r>
            <a:endParaRPr lang="id-ID" sz="2400" dirty="0" smtClean="0">
              <a:solidFill>
                <a:schemeClr val="tx1"/>
              </a:solidFill>
            </a:endParaRPr>
          </a:p>
          <a:p>
            <a:pPr algn="just">
              <a:lnSpc>
                <a:spcPct val="150000"/>
              </a:lnSpc>
            </a:pPr>
            <a:r>
              <a:rPr lang="en-US" sz="2400" dirty="0">
                <a:solidFill>
                  <a:schemeClr val="tx1"/>
                </a:solidFill>
              </a:rPr>
              <a:t>Data Mobility</a:t>
            </a:r>
            <a:endParaRPr lang="id-ID" sz="2400" dirty="0">
              <a:solidFill>
                <a:schemeClr val="tx1"/>
              </a:solidFill>
            </a:endParaRPr>
          </a:p>
          <a:p>
            <a:pPr>
              <a:lnSpc>
                <a:spcPct val="150000"/>
              </a:lnSpc>
            </a:pPr>
            <a:r>
              <a:rPr lang="en-US" sz="2400" dirty="0">
                <a:solidFill>
                  <a:schemeClr val="tx1"/>
                </a:solidFill>
              </a:rPr>
              <a:t>Data Ownership</a:t>
            </a:r>
            <a:endParaRPr lang="id-ID" sz="2400" dirty="0">
              <a:solidFill>
                <a:schemeClr val="tx1"/>
              </a:solidFill>
            </a:endParaRPr>
          </a:p>
          <a:p>
            <a:pPr>
              <a:lnSpc>
                <a:spcPct val="150000"/>
              </a:lnSpc>
            </a:pPr>
            <a:r>
              <a:rPr lang="en-US" sz="2400" dirty="0">
                <a:solidFill>
                  <a:schemeClr val="tx1"/>
                </a:solidFill>
              </a:rPr>
              <a:t>Privacy</a:t>
            </a:r>
            <a:endParaRPr lang="id-ID" sz="2400" dirty="0">
              <a:solidFill>
                <a:schemeClr val="tx1"/>
              </a:solidFill>
            </a:endParaRPr>
          </a:p>
          <a:p>
            <a:pPr>
              <a:lnSpc>
                <a:spcPct val="150000"/>
              </a:lnSpc>
            </a:pPr>
            <a:r>
              <a:rPr lang="en-US" sz="2400" dirty="0">
                <a:solidFill>
                  <a:schemeClr val="tx1"/>
                </a:solidFill>
              </a:rPr>
              <a:t>Service </a:t>
            </a:r>
            <a:r>
              <a:rPr lang="en-US" sz="2400" dirty="0" smtClean="0">
                <a:solidFill>
                  <a:schemeClr val="tx1"/>
                </a:solidFill>
              </a:rPr>
              <a:t>Level</a:t>
            </a:r>
            <a:endParaRPr lang="en-US" sz="2400" dirty="0">
              <a:solidFill>
                <a:schemeClr val="tx1"/>
              </a:solidFill>
            </a:endParaRPr>
          </a:p>
        </p:txBody>
      </p:sp>
      <p:sp>
        <p:nvSpPr>
          <p:cNvPr id="4" name="Date Placeholder 3"/>
          <p:cNvSpPr>
            <a:spLocks noGrp="1"/>
          </p:cNvSpPr>
          <p:nvPr>
            <p:ph type="dt" sz="half" idx="10"/>
          </p:nvPr>
        </p:nvSpPr>
        <p:spPr/>
        <p:txBody>
          <a:bodyPr/>
          <a:lstStyle/>
          <a:p>
            <a:fld id="{B88B6EA7-F5A8-44B0-9FF0-F5B3547DC66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118</a:t>
            </a:fld>
            <a:endParaRPr lang="id-ID" dirty="0"/>
          </a:p>
        </p:txBody>
      </p:sp>
      <p:sp>
        <p:nvSpPr>
          <p:cNvPr id="7" name="Rectangle 6"/>
          <p:cNvSpPr/>
          <p:nvPr/>
        </p:nvSpPr>
        <p:spPr>
          <a:xfrm>
            <a:off x="232011" y="2085792"/>
            <a:ext cx="8598089" cy="584840"/>
          </a:xfrm>
          <a:prstGeom prst="rect">
            <a:avLst/>
          </a:prstGeom>
        </p:spPr>
        <p:txBody>
          <a:bodyPr wrap="square">
            <a:spAutoFit/>
          </a:bodyPr>
          <a:lstStyle/>
          <a:p>
            <a:pPr algn="just">
              <a:lnSpc>
                <a:spcPct val="150000"/>
              </a:lnSpc>
            </a:pPr>
            <a:r>
              <a:rPr lang="en-US" sz="2400" dirty="0" smtClean="0"/>
              <a:t>	</a:t>
            </a:r>
            <a:endParaRPr lang="en-US" sz="2400" dirty="0"/>
          </a:p>
        </p:txBody>
      </p:sp>
    </p:spTree>
    <p:extLst>
      <p:ext uri="{BB962C8B-B14F-4D97-AF65-F5344CB8AC3E}">
        <p14:creationId xmlns:p14="http://schemas.microsoft.com/office/powerpoint/2010/main" val="408159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B9ABFCE-512E-44FD-B554-CF4A54A4E89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119</a:t>
            </a:fld>
            <a:endParaRPr lang="id-ID"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4" y="2506049"/>
            <a:ext cx="1866532" cy="2003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356337" y="2595561"/>
            <a:ext cx="2310633" cy="901593"/>
          </a:xfrm>
          <a:prstGeom prst="rect">
            <a:avLst/>
          </a:prstGeom>
        </p:spPr>
        <p:txBody>
          <a:bodyPr wrap="none">
            <a:spAutoFit/>
          </a:bodyPr>
          <a:lstStyle/>
          <a:p>
            <a:pPr>
              <a:lnSpc>
                <a:spcPct val="150000"/>
              </a:lnSpc>
            </a:pPr>
            <a:r>
              <a:rPr lang="id-ID" sz="4000" dirty="0" smtClean="0"/>
              <a:t>LATIHAN</a:t>
            </a:r>
            <a:endParaRPr lang="en-US" sz="4000" dirty="0"/>
          </a:p>
        </p:txBody>
      </p:sp>
    </p:spTree>
    <p:extLst>
      <p:ext uri="{BB962C8B-B14F-4D97-AF65-F5344CB8AC3E}">
        <p14:creationId xmlns:p14="http://schemas.microsoft.com/office/powerpoint/2010/main" val="804486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Infrastruktur</a:t>
            </a:r>
            <a:r>
              <a:rPr lang="en-US" dirty="0"/>
              <a:t> Global AWS</a:t>
            </a:r>
          </a:p>
        </p:txBody>
      </p:sp>
      <p:sp>
        <p:nvSpPr>
          <p:cNvPr id="4" name="Date Placeholder 3"/>
          <p:cNvSpPr>
            <a:spLocks noGrp="1"/>
          </p:cNvSpPr>
          <p:nvPr>
            <p:ph type="dt" sz="half" idx="10"/>
          </p:nvPr>
        </p:nvSpPr>
        <p:spPr/>
        <p:txBody>
          <a:bodyPr/>
          <a:lstStyle/>
          <a:p>
            <a:fld id="{FB02E43C-E383-4A4D-B1A1-257D1DA74FF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sp>
        <p:nvSpPr>
          <p:cNvPr id="3" name="Rectangle 2"/>
          <p:cNvSpPr/>
          <p:nvPr/>
        </p:nvSpPr>
        <p:spPr>
          <a:xfrm>
            <a:off x="407978" y="2027934"/>
            <a:ext cx="8282065" cy="2492990"/>
          </a:xfrm>
          <a:prstGeom prst="rect">
            <a:avLst/>
          </a:prstGeom>
        </p:spPr>
        <p:txBody>
          <a:bodyPr wrap="square" anchor="ctr">
            <a:spAutoFit/>
          </a:bodyPr>
          <a:lstStyle/>
          <a:p>
            <a:r>
              <a:rPr lang="en-US" sz="2400" dirty="0" err="1" smtClean="0"/>
              <a:t>Ketersediaan</a:t>
            </a:r>
            <a:endParaRPr lang="en-US" sz="2400" dirty="0" smtClean="0"/>
          </a:p>
          <a:p>
            <a:endParaRPr lang="en-US" sz="2400" b="1" dirty="0"/>
          </a:p>
          <a:p>
            <a:pPr>
              <a:lnSpc>
                <a:spcPct val="150000"/>
              </a:lnSpc>
            </a:pPr>
            <a:r>
              <a:rPr lang="en-US" sz="2400" dirty="0"/>
              <a:t>Di AWS, Availability Zone </a:t>
            </a:r>
            <a:r>
              <a:rPr lang="en-US" sz="2400" dirty="0" err="1"/>
              <a:t>adalah</a:t>
            </a:r>
            <a:r>
              <a:rPr lang="en-US" sz="2400" dirty="0"/>
              <a:t> </a:t>
            </a:r>
            <a:r>
              <a:rPr lang="en-US" sz="2400" dirty="0" err="1"/>
              <a:t>inti</a:t>
            </a:r>
            <a:r>
              <a:rPr lang="en-US" sz="2400" dirty="0"/>
              <a:t> </a:t>
            </a:r>
            <a:r>
              <a:rPr lang="en-US" sz="2400" dirty="0" err="1"/>
              <a:t>arsitektur</a:t>
            </a:r>
            <a:r>
              <a:rPr lang="en-US" sz="2400" dirty="0"/>
              <a:t> </a:t>
            </a:r>
            <a:r>
              <a:rPr lang="en-US" sz="2400" dirty="0" err="1"/>
              <a:t>infrastruktur</a:t>
            </a:r>
            <a:r>
              <a:rPr lang="en-US" sz="2400" dirty="0"/>
              <a:t> </a:t>
            </a:r>
            <a:r>
              <a:rPr lang="en-US" sz="2400" dirty="0" err="1"/>
              <a:t>serta</a:t>
            </a:r>
            <a:r>
              <a:rPr lang="en-US" sz="2400" dirty="0"/>
              <a:t> </a:t>
            </a:r>
            <a:r>
              <a:rPr lang="en-US" sz="2400" dirty="0" err="1"/>
              <a:t>pembentuk</a:t>
            </a:r>
            <a:r>
              <a:rPr lang="en-US" sz="2400" dirty="0"/>
              <a:t> </a:t>
            </a:r>
            <a:r>
              <a:rPr lang="en-US" sz="2400" dirty="0" err="1"/>
              <a:t>fondasi</a:t>
            </a:r>
            <a:r>
              <a:rPr lang="en-US" sz="2400" dirty="0"/>
              <a:t> </a:t>
            </a:r>
            <a:r>
              <a:rPr lang="en-US" sz="2400" dirty="0" err="1"/>
              <a:t>keandalan</a:t>
            </a:r>
            <a:r>
              <a:rPr lang="en-US" sz="2400" dirty="0"/>
              <a:t> </a:t>
            </a:r>
            <a:r>
              <a:rPr lang="en-US" sz="2400" dirty="0" err="1"/>
              <a:t>dan</a:t>
            </a:r>
            <a:r>
              <a:rPr lang="en-US" sz="2400" dirty="0"/>
              <a:t> </a:t>
            </a:r>
            <a:r>
              <a:rPr lang="en-US" sz="2400" dirty="0" err="1"/>
              <a:t>operasi</a:t>
            </a:r>
            <a:r>
              <a:rPr lang="en-US" sz="2400" dirty="0"/>
              <a:t> </a:t>
            </a:r>
            <a:r>
              <a:rPr lang="en-US" sz="2400" dirty="0" err="1"/>
              <a:t>bagi</a:t>
            </a:r>
            <a:r>
              <a:rPr lang="en-US" sz="2400" dirty="0"/>
              <a:t> AWS </a:t>
            </a:r>
            <a:r>
              <a:rPr lang="en-US" sz="2400" dirty="0" err="1"/>
              <a:t>maupun</a:t>
            </a:r>
            <a:r>
              <a:rPr lang="en-US" sz="2400" dirty="0"/>
              <a:t> </a:t>
            </a:r>
            <a:r>
              <a:rPr lang="en-US" sz="2400" dirty="0" err="1"/>
              <a:t>pelanggan</a:t>
            </a:r>
            <a:r>
              <a:rPr lang="en-US" sz="2400" dirty="0" smtClean="0"/>
              <a:t>.</a:t>
            </a:r>
            <a:endParaRPr lang="id-ID" sz="2400" dirty="0" smtClean="0"/>
          </a:p>
        </p:txBody>
      </p:sp>
    </p:spTree>
    <p:extLst>
      <p:ext uri="{BB962C8B-B14F-4D97-AF65-F5344CB8AC3E}">
        <p14:creationId xmlns:p14="http://schemas.microsoft.com/office/powerpoint/2010/main" val="1039312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6F62A538-0071-4D72-8570-273DEAA9CD45}" type="datetime1">
              <a:rPr lang="id-ID" smtClean="0">
                <a:solidFill>
                  <a:prstClr val="black">
                    <a:tint val="75000"/>
                  </a:prstClr>
                </a:solidFill>
              </a:rPr>
              <a:t>30/06/2019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AWS Core Service</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627163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Infrastruktur</a:t>
            </a:r>
            <a:r>
              <a:rPr lang="en-US" dirty="0"/>
              <a:t> Global AWS</a:t>
            </a:r>
          </a:p>
        </p:txBody>
      </p:sp>
      <p:sp>
        <p:nvSpPr>
          <p:cNvPr id="4" name="Date Placeholder 3"/>
          <p:cNvSpPr>
            <a:spLocks noGrp="1"/>
          </p:cNvSpPr>
          <p:nvPr>
            <p:ph type="dt" sz="half" idx="10"/>
          </p:nvPr>
        </p:nvSpPr>
        <p:spPr/>
        <p:txBody>
          <a:bodyPr/>
          <a:lstStyle/>
          <a:p>
            <a:fld id="{BCE035F4-E4E5-4734-BBFB-37090DFCD98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sp>
        <p:nvSpPr>
          <p:cNvPr id="3" name="Rectangle 2"/>
          <p:cNvSpPr/>
          <p:nvPr/>
        </p:nvSpPr>
        <p:spPr>
          <a:xfrm>
            <a:off x="517160" y="1587475"/>
            <a:ext cx="8282065" cy="3600986"/>
          </a:xfrm>
          <a:prstGeom prst="rect">
            <a:avLst/>
          </a:prstGeom>
        </p:spPr>
        <p:txBody>
          <a:bodyPr wrap="square" anchor="ctr">
            <a:spAutoFit/>
          </a:bodyPr>
          <a:lstStyle/>
          <a:p>
            <a:pPr algn="just"/>
            <a:r>
              <a:rPr lang="en-US" sz="2400" dirty="0" err="1" smtClean="0"/>
              <a:t>Keamanan</a:t>
            </a:r>
            <a:endParaRPr lang="en-US" sz="2400" dirty="0" smtClean="0"/>
          </a:p>
          <a:p>
            <a:pPr algn="just"/>
            <a:endParaRPr lang="en-US" sz="2400" dirty="0"/>
          </a:p>
          <a:p>
            <a:pPr algn="just">
              <a:lnSpc>
                <a:spcPct val="150000"/>
              </a:lnSpc>
            </a:pPr>
            <a:r>
              <a:rPr lang="en-US" sz="2400" dirty="0" err="1"/>
              <a:t>Keamanan</a:t>
            </a:r>
            <a:r>
              <a:rPr lang="en-US" sz="2400" dirty="0"/>
              <a:t> di AWS </a:t>
            </a:r>
            <a:r>
              <a:rPr lang="en-US" sz="2400" dirty="0" err="1"/>
              <a:t>dimulai</a:t>
            </a:r>
            <a:r>
              <a:rPr lang="en-US" sz="2400" dirty="0"/>
              <a:t> </a:t>
            </a:r>
            <a:r>
              <a:rPr lang="en-US" sz="2400" dirty="0" err="1"/>
              <a:t>dengan</a:t>
            </a:r>
            <a:r>
              <a:rPr lang="en-US" sz="2400" dirty="0"/>
              <a:t> </a:t>
            </a:r>
            <a:r>
              <a:rPr lang="en-US" sz="2400" dirty="0" err="1"/>
              <a:t>infrastruktur</a:t>
            </a:r>
            <a:r>
              <a:rPr lang="en-US" sz="2400" dirty="0"/>
              <a:t> </a:t>
            </a:r>
            <a:r>
              <a:rPr lang="en-US" sz="2400" dirty="0" err="1" smtClean="0"/>
              <a:t>inti</a:t>
            </a:r>
            <a:r>
              <a:rPr lang="en-US" sz="2400" dirty="0" smtClean="0"/>
              <a:t>. </a:t>
            </a:r>
            <a:r>
              <a:rPr lang="en-US" sz="2400" dirty="0" err="1"/>
              <a:t>Dibuat</a:t>
            </a:r>
            <a:r>
              <a:rPr lang="en-US" sz="2400" dirty="0"/>
              <a:t> </a:t>
            </a:r>
            <a:r>
              <a:rPr lang="en-US" sz="2400" dirty="0" err="1"/>
              <a:t>khusus</a:t>
            </a:r>
            <a:r>
              <a:rPr lang="en-US" sz="2400" dirty="0"/>
              <a:t> </a:t>
            </a:r>
            <a:r>
              <a:rPr lang="en-US" sz="2400" dirty="0" err="1"/>
              <a:t>untuk</a:t>
            </a:r>
            <a:r>
              <a:rPr lang="en-US" sz="2400" dirty="0"/>
              <a:t> cloud </a:t>
            </a:r>
            <a:r>
              <a:rPr lang="en-US" sz="2400" dirty="0" err="1"/>
              <a:t>dan</a:t>
            </a:r>
            <a:r>
              <a:rPr lang="en-US" sz="2400" dirty="0"/>
              <a:t> </a:t>
            </a:r>
            <a:r>
              <a:rPr lang="en-US" sz="2400" dirty="0" err="1"/>
              <a:t>dirancang</a:t>
            </a:r>
            <a:r>
              <a:rPr lang="en-US" sz="2400" dirty="0"/>
              <a:t> </a:t>
            </a:r>
            <a:r>
              <a:rPr lang="en-US" sz="2400" dirty="0" err="1"/>
              <a:t>untuk</a:t>
            </a:r>
            <a:r>
              <a:rPr lang="en-US" sz="2400" dirty="0"/>
              <a:t> </a:t>
            </a:r>
            <a:r>
              <a:rPr lang="en-US" sz="2400" dirty="0" err="1"/>
              <a:t>memenuhi</a:t>
            </a:r>
            <a:r>
              <a:rPr lang="en-US" sz="2400" dirty="0"/>
              <a:t> </a:t>
            </a:r>
            <a:r>
              <a:rPr lang="en-US" sz="2400" dirty="0" err="1"/>
              <a:t>persyaratan</a:t>
            </a:r>
            <a:r>
              <a:rPr lang="en-US" sz="2400" dirty="0"/>
              <a:t> </a:t>
            </a:r>
            <a:r>
              <a:rPr lang="en-US" sz="2400" dirty="0" err="1"/>
              <a:t>keamanan</a:t>
            </a:r>
            <a:r>
              <a:rPr lang="en-US" sz="2400" dirty="0"/>
              <a:t> yang </a:t>
            </a:r>
            <a:r>
              <a:rPr lang="en-US" sz="2400" dirty="0" err="1"/>
              <a:t>lebih</a:t>
            </a:r>
            <a:r>
              <a:rPr lang="en-US" sz="2400" dirty="0"/>
              <a:t> </a:t>
            </a:r>
            <a:r>
              <a:rPr lang="en-US" sz="2400" dirty="0" err="1" smtClean="0"/>
              <a:t>ketat</a:t>
            </a:r>
            <a:r>
              <a:rPr lang="en-US" sz="2400" dirty="0" smtClean="0"/>
              <a:t>, </a:t>
            </a:r>
            <a:r>
              <a:rPr lang="en-US" sz="2400" dirty="0" err="1" smtClean="0"/>
              <a:t>infrastruktur</a:t>
            </a:r>
            <a:r>
              <a:rPr lang="en-US" sz="2400" dirty="0"/>
              <a:t> </a:t>
            </a:r>
            <a:r>
              <a:rPr lang="en-US" sz="2400" dirty="0" err="1" smtClean="0"/>
              <a:t>dipantau</a:t>
            </a:r>
            <a:r>
              <a:rPr lang="en-US" sz="2400" dirty="0" smtClean="0"/>
              <a:t> </a:t>
            </a:r>
            <a:r>
              <a:rPr lang="en-US" sz="2400" dirty="0"/>
              <a:t>24/7 </a:t>
            </a:r>
            <a:r>
              <a:rPr lang="en-US" sz="2400" dirty="0" err="1"/>
              <a:t>untuk</a:t>
            </a:r>
            <a:r>
              <a:rPr lang="en-US" sz="2400" dirty="0"/>
              <a:t> </a:t>
            </a:r>
            <a:r>
              <a:rPr lang="en-US" sz="2400" dirty="0" err="1"/>
              <a:t>membantu</a:t>
            </a:r>
            <a:r>
              <a:rPr lang="en-US" sz="2400" dirty="0"/>
              <a:t> </a:t>
            </a:r>
            <a:r>
              <a:rPr lang="en-US" sz="2400" dirty="0" err="1"/>
              <a:t>memastikan</a:t>
            </a:r>
            <a:r>
              <a:rPr lang="en-US" sz="2400" dirty="0"/>
              <a:t> </a:t>
            </a:r>
            <a:r>
              <a:rPr lang="en-US" sz="2400" dirty="0" err="1"/>
              <a:t>kerahasiaan</a:t>
            </a:r>
            <a:r>
              <a:rPr lang="en-US" sz="2400" dirty="0"/>
              <a:t>, </a:t>
            </a:r>
            <a:r>
              <a:rPr lang="en-US" sz="2400" dirty="0" err="1"/>
              <a:t>integritas</a:t>
            </a:r>
            <a:r>
              <a:rPr lang="en-US" sz="2400" dirty="0"/>
              <a:t>, </a:t>
            </a:r>
            <a:r>
              <a:rPr lang="en-US" sz="2400" dirty="0" err="1"/>
              <a:t>dan</a:t>
            </a:r>
            <a:r>
              <a:rPr lang="en-US" sz="2400" dirty="0"/>
              <a:t> </a:t>
            </a:r>
            <a:r>
              <a:rPr lang="en-US" sz="2400" dirty="0" err="1"/>
              <a:t>ketersediaan</a:t>
            </a:r>
            <a:r>
              <a:rPr lang="en-US" sz="2400" dirty="0"/>
              <a:t> data </a:t>
            </a:r>
            <a:r>
              <a:rPr lang="en-US" sz="2400" dirty="0" err="1" smtClean="0"/>
              <a:t>pelanggan</a:t>
            </a:r>
            <a:r>
              <a:rPr lang="en-US" sz="2400" dirty="0" smtClean="0"/>
              <a:t>.</a:t>
            </a:r>
            <a:r>
              <a:rPr lang="en-US" sz="2400" dirty="0"/>
              <a:t> </a:t>
            </a:r>
          </a:p>
        </p:txBody>
      </p:sp>
    </p:spTree>
    <p:extLst>
      <p:ext uri="{BB962C8B-B14F-4D97-AF65-F5344CB8AC3E}">
        <p14:creationId xmlns:p14="http://schemas.microsoft.com/office/powerpoint/2010/main" val="4052514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Infrastruktur</a:t>
            </a:r>
            <a:r>
              <a:rPr lang="en-US" dirty="0"/>
              <a:t> Global AWS</a:t>
            </a:r>
          </a:p>
        </p:txBody>
      </p:sp>
      <p:sp>
        <p:nvSpPr>
          <p:cNvPr id="4" name="Date Placeholder 3"/>
          <p:cNvSpPr>
            <a:spLocks noGrp="1"/>
          </p:cNvSpPr>
          <p:nvPr>
            <p:ph type="dt" sz="half" idx="10"/>
          </p:nvPr>
        </p:nvSpPr>
        <p:spPr/>
        <p:txBody>
          <a:bodyPr/>
          <a:lstStyle/>
          <a:p>
            <a:fld id="{80D0DC5B-95B5-4DB7-92FD-08E293AF375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sp>
        <p:nvSpPr>
          <p:cNvPr id="3" name="Rectangle 2"/>
          <p:cNvSpPr/>
          <p:nvPr/>
        </p:nvSpPr>
        <p:spPr>
          <a:xfrm>
            <a:off x="517160" y="2314256"/>
            <a:ext cx="8282065" cy="2492990"/>
          </a:xfrm>
          <a:prstGeom prst="rect">
            <a:avLst/>
          </a:prstGeom>
        </p:spPr>
        <p:txBody>
          <a:bodyPr wrap="square" anchor="ctr">
            <a:spAutoFit/>
          </a:bodyPr>
          <a:lstStyle/>
          <a:p>
            <a:pPr algn="just"/>
            <a:r>
              <a:rPr lang="en-US" sz="2400" dirty="0" err="1" smtClean="0"/>
              <a:t>Keandalan</a:t>
            </a:r>
            <a:endParaRPr lang="en-US" sz="2400" dirty="0" smtClean="0"/>
          </a:p>
          <a:p>
            <a:pPr algn="just"/>
            <a:endParaRPr lang="en-US" sz="2400" dirty="0"/>
          </a:p>
          <a:p>
            <a:pPr algn="just">
              <a:lnSpc>
                <a:spcPct val="150000"/>
              </a:lnSpc>
            </a:pPr>
            <a:r>
              <a:rPr lang="en-US" sz="2400" dirty="0" err="1"/>
              <a:t>Infrastruktur</a:t>
            </a:r>
            <a:r>
              <a:rPr lang="en-US" sz="2400" dirty="0"/>
              <a:t> Global AWS </a:t>
            </a:r>
            <a:r>
              <a:rPr lang="en-US" sz="2400" dirty="0" err="1"/>
              <a:t>dirancang</a:t>
            </a:r>
            <a:r>
              <a:rPr lang="en-US" sz="2400" dirty="0"/>
              <a:t> </a:t>
            </a:r>
            <a:r>
              <a:rPr lang="en-US" sz="2400" dirty="0" err="1"/>
              <a:t>dan</a:t>
            </a:r>
            <a:r>
              <a:rPr lang="en-US" sz="2400" dirty="0"/>
              <a:t> </a:t>
            </a:r>
            <a:r>
              <a:rPr lang="en-US" sz="2400" dirty="0" err="1"/>
              <a:t>dibuat</a:t>
            </a:r>
            <a:r>
              <a:rPr lang="en-US" sz="2400" dirty="0"/>
              <a:t> </a:t>
            </a:r>
            <a:r>
              <a:rPr lang="en-US" sz="2400" dirty="0" err="1"/>
              <a:t>untuk</a:t>
            </a:r>
            <a:r>
              <a:rPr lang="en-US" sz="2400" dirty="0"/>
              <a:t> </a:t>
            </a:r>
            <a:r>
              <a:rPr lang="en-US" sz="2400" dirty="0" err="1"/>
              <a:t>redundansi</a:t>
            </a:r>
            <a:r>
              <a:rPr lang="en-US" sz="2400" dirty="0"/>
              <a:t> </a:t>
            </a:r>
            <a:r>
              <a:rPr lang="en-US" sz="2400" dirty="0" err="1"/>
              <a:t>dan</a:t>
            </a:r>
            <a:r>
              <a:rPr lang="en-US" sz="2400" dirty="0"/>
              <a:t> </a:t>
            </a:r>
            <a:r>
              <a:rPr lang="en-US" sz="2400" dirty="0" err="1"/>
              <a:t>keandalan</a:t>
            </a:r>
            <a:r>
              <a:rPr lang="en-US" sz="2400" dirty="0"/>
              <a:t>, </a:t>
            </a:r>
            <a:r>
              <a:rPr lang="en-US" sz="2400" dirty="0" err="1"/>
              <a:t>dari</a:t>
            </a:r>
            <a:r>
              <a:rPr lang="en-US" sz="2400" dirty="0"/>
              <a:t> </a:t>
            </a:r>
            <a:r>
              <a:rPr lang="en-US" sz="2400" dirty="0" err="1"/>
              <a:t>wilayah</a:t>
            </a:r>
            <a:r>
              <a:rPr lang="en-US" sz="2400" dirty="0"/>
              <a:t> </a:t>
            </a:r>
            <a:r>
              <a:rPr lang="en-US" sz="2400" dirty="0" err="1"/>
              <a:t>ke</a:t>
            </a:r>
            <a:r>
              <a:rPr lang="en-US" sz="2400" dirty="0"/>
              <a:t> </a:t>
            </a:r>
            <a:r>
              <a:rPr lang="en-US" sz="2400" dirty="0" err="1"/>
              <a:t>tautan</a:t>
            </a:r>
            <a:r>
              <a:rPr lang="en-US" sz="2400" dirty="0"/>
              <a:t> </a:t>
            </a:r>
            <a:r>
              <a:rPr lang="en-US" sz="2400" dirty="0" err="1"/>
              <a:t>jaringan</a:t>
            </a:r>
            <a:r>
              <a:rPr lang="en-US" sz="2400" dirty="0"/>
              <a:t> </a:t>
            </a:r>
            <a:r>
              <a:rPr lang="en-US" sz="2400" dirty="0" err="1"/>
              <a:t>ke</a:t>
            </a:r>
            <a:r>
              <a:rPr lang="en-US" sz="2400" dirty="0"/>
              <a:t> </a:t>
            </a:r>
            <a:r>
              <a:rPr lang="en-US" sz="2400" dirty="0" err="1"/>
              <a:t>penyeimbang</a:t>
            </a:r>
            <a:r>
              <a:rPr lang="en-US" sz="2400" dirty="0"/>
              <a:t> </a:t>
            </a:r>
            <a:r>
              <a:rPr lang="en-US" sz="2400" dirty="0" err="1"/>
              <a:t>muatan</a:t>
            </a:r>
            <a:r>
              <a:rPr lang="en-US" sz="2400" dirty="0"/>
              <a:t> </a:t>
            </a:r>
            <a:r>
              <a:rPr lang="en-US" sz="2400" dirty="0" err="1"/>
              <a:t>ke</a:t>
            </a:r>
            <a:r>
              <a:rPr lang="en-US" sz="2400" dirty="0"/>
              <a:t> </a:t>
            </a:r>
            <a:r>
              <a:rPr lang="en-US" sz="2400" dirty="0" err="1"/>
              <a:t>perute</a:t>
            </a:r>
            <a:r>
              <a:rPr lang="en-US" sz="2400" dirty="0"/>
              <a:t> </a:t>
            </a:r>
            <a:r>
              <a:rPr lang="en-US" sz="2400" dirty="0" err="1"/>
              <a:t>ke</a:t>
            </a:r>
            <a:r>
              <a:rPr lang="en-US" sz="2400" dirty="0"/>
              <a:t> firmware.</a:t>
            </a:r>
          </a:p>
        </p:txBody>
      </p:sp>
    </p:spTree>
    <p:extLst>
      <p:ext uri="{BB962C8B-B14F-4D97-AF65-F5344CB8AC3E}">
        <p14:creationId xmlns:p14="http://schemas.microsoft.com/office/powerpoint/2010/main" val="3420721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Infrastruktur</a:t>
            </a:r>
            <a:r>
              <a:rPr lang="en-US" dirty="0"/>
              <a:t> Global AWS</a:t>
            </a:r>
          </a:p>
        </p:txBody>
      </p:sp>
      <p:sp>
        <p:nvSpPr>
          <p:cNvPr id="4" name="Date Placeholder 3"/>
          <p:cNvSpPr>
            <a:spLocks noGrp="1"/>
          </p:cNvSpPr>
          <p:nvPr>
            <p:ph type="dt" sz="half" idx="10"/>
          </p:nvPr>
        </p:nvSpPr>
        <p:spPr/>
        <p:txBody>
          <a:bodyPr/>
          <a:lstStyle/>
          <a:p>
            <a:fld id="{A4005022-90B7-4423-9485-500154878BD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sp>
        <p:nvSpPr>
          <p:cNvPr id="3" name="Rectangle 2"/>
          <p:cNvSpPr/>
          <p:nvPr/>
        </p:nvSpPr>
        <p:spPr>
          <a:xfrm>
            <a:off x="517159" y="2205073"/>
            <a:ext cx="8282065" cy="2492990"/>
          </a:xfrm>
          <a:prstGeom prst="rect">
            <a:avLst/>
          </a:prstGeom>
        </p:spPr>
        <p:txBody>
          <a:bodyPr wrap="square">
            <a:spAutoFit/>
          </a:bodyPr>
          <a:lstStyle/>
          <a:p>
            <a:pPr algn="just"/>
            <a:r>
              <a:rPr lang="en-US" sz="2400" dirty="0" err="1"/>
              <a:t>Skalabilitas</a:t>
            </a:r>
            <a:endParaRPr lang="en-US" sz="2400" dirty="0"/>
          </a:p>
          <a:p>
            <a:pPr algn="just"/>
            <a:endParaRPr lang="en-US" sz="2400" dirty="0"/>
          </a:p>
          <a:p>
            <a:pPr algn="just">
              <a:lnSpc>
                <a:spcPct val="150000"/>
              </a:lnSpc>
            </a:pPr>
            <a:r>
              <a:rPr lang="en-US" sz="2400" dirty="0" err="1"/>
              <a:t>Infrastuktur</a:t>
            </a:r>
            <a:r>
              <a:rPr lang="en-US" sz="2400" dirty="0"/>
              <a:t> Global AWS </a:t>
            </a:r>
            <a:r>
              <a:rPr lang="en-US" sz="2400" dirty="0" err="1"/>
              <a:t>memungkinkan</a:t>
            </a:r>
            <a:r>
              <a:rPr lang="en-US" sz="2400" dirty="0"/>
              <a:t> </a:t>
            </a:r>
            <a:r>
              <a:rPr lang="en-US" sz="2400" dirty="0" err="1"/>
              <a:t>perusahaan</a:t>
            </a:r>
            <a:r>
              <a:rPr lang="en-US" sz="2400" dirty="0"/>
              <a:t> </a:t>
            </a:r>
            <a:r>
              <a:rPr lang="en-US" sz="2400" dirty="0" err="1"/>
              <a:t>menjadi</a:t>
            </a:r>
            <a:r>
              <a:rPr lang="en-US" sz="2400" dirty="0"/>
              <a:t> </a:t>
            </a:r>
            <a:r>
              <a:rPr lang="en-US" sz="2400" dirty="0" err="1"/>
              <a:t>teramat</a:t>
            </a:r>
            <a:r>
              <a:rPr lang="en-US" sz="2400" dirty="0"/>
              <a:t> </a:t>
            </a:r>
            <a:r>
              <a:rPr lang="en-US" sz="2400" dirty="0" err="1"/>
              <a:t>fleksibel</a:t>
            </a:r>
            <a:r>
              <a:rPr lang="en-US" sz="2400" dirty="0"/>
              <a:t> </a:t>
            </a:r>
            <a:r>
              <a:rPr lang="en-US" sz="2400" dirty="0" err="1"/>
              <a:t>dan</a:t>
            </a:r>
            <a:r>
              <a:rPr lang="en-US" sz="2400" dirty="0"/>
              <a:t> </a:t>
            </a:r>
            <a:r>
              <a:rPr lang="en-US" sz="2400" dirty="0" err="1"/>
              <a:t>menerima</a:t>
            </a:r>
            <a:r>
              <a:rPr lang="en-US" sz="2400" dirty="0"/>
              <a:t> </a:t>
            </a:r>
            <a:r>
              <a:rPr lang="en-US" sz="2400" dirty="0" err="1"/>
              <a:t>manfaat</a:t>
            </a:r>
            <a:r>
              <a:rPr lang="en-US" sz="2400" dirty="0"/>
              <a:t> </a:t>
            </a:r>
            <a:r>
              <a:rPr lang="en-US" sz="2400" dirty="0" err="1"/>
              <a:t>skalabilitas</a:t>
            </a:r>
            <a:r>
              <a:rPr lang="en-US" sz="2400" dirty="0"/>
              <a:t> cloud yang </a:t>
            </a:r>
            <a:r>
              <a:rPr lang="en-US" sz="2400" dirty="0" err="1"/>
              <a:t>tak</a:t>
            </a:r>
            <a:r>
              <a:rPr lang="en-US" sz="2400" dirty="0"/>
              <a:t> </a:t>
            </a:r>
            <a:r>
              <a:rPr lang="en-US" sz="2400" dirty="0" err="1"/>
              <a:t>terbatas</a:t>
            </a:r>
            <a:r>
              <a:rPr lang="en-US" sz="2400" dirty="0"/>
              <a:t> </a:t>
            </a:r>
            <a:r>
              <a:rPr lang="en-US" sz="2400" dirty="0" err="1"/>
              <a:t>secara</a:t>
            </a:r>
            <a:r>
              <a:rPr lang="en-US" sz="2400" dirty="0"/>
              <a:t> </a:t>
            </a:r>
            <a:r>
              <a:rPr lang="en-US" sz="2400" dirty="0" err="1"/>
              <a:t>konseptual</a:t>
            </a:r>
            <a:r>
              <a:rPr lang="en-US" sz="2400" dirty="0"/>
              <a:t>.  </a:t>
            </a:r>
          </a:p>
        </p:txBody>
      </p:sp>
    </p:spTree>
    <p:extLst>
      <p:ext uri="{BB962C8B-B14F-4D97-AF65-F5344CB8AC3E}">
        <p14:creationId xmlns:p14="http://schemas.microsoft.com/office/powerpoint/2010/main" val="115920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Infrastruktur</a:t>
            </a:r>
            <a:r>
              <a:rPr lang="en-US" dirty="0"/>
              <a:t> Global AWS</a:t>
            </a:r>
          </a:p>
        </p:txBody>
      </p:sp>
      <p:sp>
        <p:nvSpPr>
          <p:cNvPr id="3" name="Content Placeholder 2"/>
          <p:cNvSpPr>
            <a:spLocks noGrp="1"/>
          </p:cNvSpPr>
          <p:nvPr>
            <p:ph idx="1"/>
          </p:nvPr>
        </p:nvSpPr>
        <p:spPr/>
        <p:txBody>
          <a:bodyPr anchor="ctr">
            <a:normAutofit/>
          </a:bodyPr>
          <a:lstStyle/>
          <a:p>
            <a:pPr marL="0" indent="0" algn="just">
              <a:lnSpc>
                <a:spcPct val="150000"/>
              </a:lnSpc>
              <a:buNone/>
            </a:pPr>
            <a:r>
              <a:rPr lang="en-US" sz="2400" dirty="0" err="1">
                <a:solidFill>
                  <a:schemeClr val="tx1"/>
                </a:solidFill>
              </a:rPr>
              <a:t>Biaya</a:t>
            </a:r>
            <a:r>
              <a:rPr lang="en-US" sz="2400" dirty="0">
                <a:solidFill>
                  <a:schemeClr val="tx1"/>
                </a:solidFill>
              </a:rPr>
              <a:t> </a:t>
            </a:r>
            <a:r>
              <a:rPr lang="en-US" sz="2400" dirty="0" err="1" smtClean="0">
                <a:solidFill>
                  <a:schemeClr val="tx1"/>
                </a:solidFill>
              </a:rPr>
              <a:t>Rendah</a:t>
            </a:r>
            <a:endParaRPr lang="id-ID" sz="2400" dirty="0" smtClean="0">
              <a:solidFill>
                <a:schemeClr val="tx1"/>
              </a:solidFill>
            </a:endParaRPr>
          </a:p>
          <a:p>
            <a:pPr marL="0" indent="0" algn="just">
              <a:lnSpc>
                <a:spcPct val="150000"/>
              </a:lnSpc>
              <a:buNone/>
            </a:pPr>
            <a:endParaRPr lang="en-US" sz="2400" dirty="0">
              <a:solidFill>
                <a:schemeClr val="tx1"/>
              </a:solidFill>
            </a:endParaRPr>
          </a:p>
          <a:p>
            <a:pPr marL="0" indent="0" algn="just">
              <a:lnSpc>
                <a:spcPct val="150000"/>
              </a:lnSpc>
              <a:buNone/>
            </a:pPr>
            <a:r>
              <a:rPr lang="en-US" sz="2400" dirty="0" err="1" smtClean="0">
                <a:solidFill>
                  <a:schemeClr val="tx1"/>
                </a:solidFill>
              </a:rPr>
              <a:t>Dengan</a:t>
            </a:r>
            <a:r>
              <a:rPr lang="en-US" sz="2400" dirty="0" smtClean="0">
                <a:solidFill>
                  <a:schemeClr val="tx1"/>
                </a:solidFill>
              </a:rPr>
              <a:t> </a:t>
            </a:r>
            <a:r>
              <a:rPr lang="en-US" sz="2400" dirty="0" err="1">
                <a:solidFill>
                  <a:schemeClr val="tx1"/>
                </a:solidFill>
              </a:rPr>
              <a:t>jejak</a:t>
            </a:r>
            <a:r>
              <a:rPr lang="en-US" sz="2400" dirty="0">
                <a:solidFill>
                  <a:schemeClr val="tx1"/>
                </a:solidFill>
              </a:rPr>
              <a:t> </a:t>
            </a:r>
            <a:r>
              <a:rPr lang="en-US" sz="2400" dirty="0" err="1">
                <a:solidFill>
                  <a:schemeClr val="tx1"/>
                </a:solidFill>
              </a:rPr>
              <a:t>pusat</a:t>
            </a:r>
            <a:r>
              <a:rPr lang="en-US" sz="2400" dirty="0">
                <a:solidFill>
                  <a:schemeClr val="tx1"/>
                </a:solidFill>
              </a:rPr>
              <a:t> data paling </a:t>
            </a:r>
            <a:r>
              <a:rPr lang="en-US" sz="2400" dirty="0" err="1">
                <a:solidFill>
                  <a:schemeClr val="tx1"/>
                </a:solidFill>
              </a:rPr>
              <a:t>luas</a:t>
            </a:r>
            <a:r>
              <a:rPr lang="en-US" sz="2400" dirty="0">
                <a:solidFill>
                  <a:schemeClr val="tx1"/>
                </a:solidFill>
              </a:rPr>
              <a:t> di </a:t>
            </a:r>
            <a:r>
              <a:rPr lang="en-US" sz="2400" dirty="0" err="1">
                <a:solidFill>
                  <a:schemeClr val="tx1"/>
                </a:solidFill>
              </a:rPr>
              <a:t>industri</a:t>
            </a:r>
            <a:r>
              <a:rPr lang="en-US" sz="2400" dirty="0">
                <a:solidFill>
                  <a:schemeClr val="tx1"/>
                </a:solidFill>
              </a:rPr>
              <a:t>, </a:t>
            </a:r>
            <a:r>
              <a:rPr lang="en-US" sz="2400" dirty="0" err="1">
                <a:solidFill>
                  <a:schemeClr val="tx1"/>
                </a:solidFill>
              </a:rPr>
              <a:t>Infrastruktur</a:t>
            </a:r>
            <a:r>
              <a:rPr lang="en-US" sz="2400" dirty="0">
                <a:solidFill>
                  <a:schemeClr val="tx1"/>
                </a:solidFill>
              </a:rPr>
              <a:t> Global AWS </a:t>
            </a:r>
            <a:r>
              <a:rPr lang="en-US" sz="2400" dirty="0" err="1">
                <a:solidFill>
                  <a:schemeClr val="tx1"/>
                </a:solidFill>
              </a:rPr>
              <a:t>memungkinkan</a:t>
            </a:r>
            <a:r>
              <a:rPr lang="en-US" sz="2400" dirty="0">
                <a:solidFill>
                  <a:schemeClr val="tx1"/>
                </a:solidFill>
              </a:rPr>
              <a:t> </a:t>
            </a:r>
            <a:r>
              <a:rPr lang="en-US" sz="2400" dirty="0" err="1">
                <a:solidFill>
                  <a:schemeClr val="tx1"/>
                </a:solidFill>
              </a:rPr>
              <a:t>lebih</a:t>
            </a:r>
            <a:r>
              <a:rPr lang="en-US" sz="2400" dirty="0">
                <a:solidFill>
                  <a:schemeClr val="tx1"/>
                </a:solidFill>
              </a:rPr>
              <a:t> </a:t>
            </a:r>
            <a:r>
              <a:rPr lang="en-US" sz="2400" dirty="0" err="1">
                <a:solidFill>
                  <a:schemeClr val="tx1"/>
                </a:solidFill>
              </a:rPr>
              <a:t>banyak</a:t>
            </a:r>
            <a:r>
              <a:rPr lang="en-US" sz="2400" dirty="0">
                <a:solidFill>
                  <a:schemeClr val="tx1"/>
                </a:solidFill>
              </a:rPr>
              <a:t> </a:t>
            </a:r>
            <a:r>
              <a:rPr lang="en-US" sz="2400" dirty="0" err="1">
                <a:solidFill>
                  <a:schemeClr val="tx1"/>
                </a:solidFill>
              </a:rPr>
              <a:t>pelanggan</a:t>
            </a:r>
            <a:r>
              <a:rPr lang="en-US" sz="2400" dirty="0">
                <a:solidFill>
                  <a:schemeClr val="tx1"/>
                </a:solidFill>
              </a:rPr>
              <a:t> </a:t>
            </a:r>
            <a:r>
              <a:rPr lang="en-US" sz="2400" dirty="0" err="1">
                <a:solidFill>
                  <a:schemeClr val="tx1"/>
                </a:solidFill>
              </a:rPr>
              <a:t>mendapat</a:t>
            </a:r>
            <a:r>
              <a:rPr lang="en-US" sz="2400" dirty="0">
                <a:solidFill>
                  <a:schemeClr val="tx1"/>
                </a:solidFill>
              </a:rPr>
              <a:t> </a:t>
            </a:r>
            <a:r>
              <a:rPr lang="en-US" sz="2400" dirty="0" err="1">
                <a:solidFill>
                  <a:schemeClr val="tx1"/>
                </a:solidFill>
              </a:rPr>
              <a:t>manfaat</a:t>
            </a:r>
            <a:r>
              <a:rPr lang="en-US" sz="2400" dirty="0">
                <a:solidFill>
                  <a:schemeClr val="tx1"/>
                </a:solidFill>
              </a:rPr>
              <a:t> </a:t>
            </a:r>
            <a:r>
              <a:rPr lang="en-US" sz="2400" dirty="0" err="1">
                <a:solidFill>
                  <a:schemeClr val="tx1"/>
                </a:solidFill>
              </a:rPr>
              <a:t>dari</a:t>
            </a:r>
            <a:r>
              <a:rPr lang="en-US" sz="2400" dirty="0">
                <a:solidFill>
                  <a:schemeClr val="tx1"/>
                </a:solidFill>
              </a:rPr>
              <a:t> </a:t>
            </a:r>
            <a:r>
              <a:rPr lang="en-US" sz="2400" dirty="0" err="1">
                <a:solidFill>
                  <a:schemeClr val="tx1"/>
                </a:solidFill>
              </a:rPr>
              <a:t>harga</a:t>
            </a:r>
            <a:r>
              <a:rPr lang="en-US" sz="2400" dirty="0">
                <a:solidFill>
                  <a:schemeClr val="tx1"/>
                </a:solidFill>
              </a:rPr>
              <a:t> </a:t>
            </a:r>
            <a:r>
              <a:rPr lang="en-US" sz="2400" dirty="0" err="1">
                <a:solidFill>
                  <a:schemeClr val="tx1"/>
                </a:solidFill>
              </a:rPr>
              <a:t>ekonomis</a:t>
            </a:r>
            <a:r>
              <a:rPr lang="en-US" sz="2400" dirty="0">
                <a:solidFill>
                  <a:schemeClr val="tx1"/>
                </a:solidFill>
              </a:rPr>
              <a:t> cloud </a:t>
            </a:r>
            <a:r>
              <a:rPr lang="en-US" sz="2400" dirty="0" err="1">
                <a:solidFill>
                  <a:schemeClr val="tx1"/>
                </a:solidFill>
              </a:rPr>
              <a:t>dan</a:t>
            </a:r>
            <a:r>
              <a:rPr lang="en-US" sz="2400" dirty="0">
                <a:solidFill>
                  <a:schemeClr val="tx1"/>
                </a:solidFill>
              </a:rPr>
              <a:t> </a:t>
            </a:r>
            <a:r>
              <a:rPr lang="en-US" sz="2400" dirty="0" err="1">
                <a:solidFill>
                  <a:schemeClr val="tx1"/>
                </a:solidFill>
              </a:rPr>
              <a:t>mengurangi</a:t>
            </a:r>
            <a:r>
              <a:rPr lang="en-US" sz="2400" dirty="0">
                <a:solidFill>
                  <a:schemeClr val="tx1"/>
                </a:solidFill>
              </a:rPr>
              <a:t> TCO </a:t>
            </a:r>
            <a:r>
              <a:rPr lang="en-US" sz="2400" dirty="0" err="1">
                <a:solidFill>
                  <a:schemeClr val="tx1"/>
                </a:solidFill>
              </a:rPr>
              <a:t>keseluruhan</a:t>
            </a:r>
            <a:r>
              <a:rPr lang="en-US" sz="2400" dirty="0">
                <a:solidFill>
                  <a:schemeClr val="tx1"/>
                </a:solidFill>
              </a:rPr>
              <a:t> </a:t>
            </a:r>
            <a:r>
              <a:rPr lang="en-US" sz="2400" dirty="0" err="1">
                <a:solidFill>
                  <a:schemeClr val="tx1"/>
                </a:solidFill>
              </a:rPr>
              <a:t>infrastruktur</a:t>
            </a:r>
            <a:r>
              <a:rPr lang="en-US" sz="2400" dirty="0">
                <a:solidFill>
                  <a:schemeClr val="tx1"/>
                </a:solidFill>
              </a:rPr>
              <a:t> IT </a:t>
            </a:r>
            <a:r>
              <a:rPr lang="en-US" sz="2400" dirty="0" err="1">
                <a:solidFill>
                  <a:schemeClr val="tx1"/>
                </a:solidFill>
              </a:rPr>
              <a:t>mereka</a:t>
            </a:r>
            <a:r>
              <a:rPr lang="en-US" sz="2400" dirty="0">
                <a:solidFill>
                  <a:schemeClr val="tx1"/>
                </a:solidFill>
              </a:rPr>
              <a:t>. </a:t>
            </a:r>
          </a:p>
        </p:txBody>
      </p:sp>
      <p:sp>
        <p:nvSpPr>
          <p:cNvPr id="4" name="Date Placeholder 3"/>
          <p:cNvSpPr>
            <a:spLocks noGrp="1"/>
          </p:cNvSpPr>
          <p:nvPr>
            <p:ph type="dt" sz="half" idx="10"/>
          </p:nvPr>
        </p:nvSpPr>
        <p:spPr/>
        <p:txBody>
          <a:bodyPr/>
          <a:lstStyle/>
          <a:p>
            <a:fld id="{7A51CA9A-0C2B-4AFE-BE65-076326CEE19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spTree>
    <p:extLst>
      <p:ext uri="{BB962C8B-B14F-4D97-AF65-F5344CB8AC3E}">
        <p14:creationId xmlns:p14="http://schemas.microsoft.com/office/powerpoint/2010/main" val="51064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706287"/>
            <a:ext cx="7347283" cy="854074"/>
          </a:xfrm>
        </p:spPr>
        <p:txBody>
          <a:bodyPr>
            <a:noAutofit/>
          </a:bodyPr>
          <a:lstStyle/>
          <a:p>
            <a:r>
              <a:rPr lang="en-US" sz="3200" dirty="0"/>
              <a:t>Wilayah </a:t>
            </a:r>
            <a:r>
              <a:rPr lang="en-US" sz="3200" dirty="0" err="1"/>
              <a:t>dan</a:t>
            </a:r>
            <a:r>
              <a:rPr lang="en-US" sz="3200" dirty="0"/>
              <a:t> AZ </a:t>
            </a:r>
            <a:r>
              <a:rPr lang="en-US" sz="3200" dirty="0" err="1"/>
              <a:t>Infrastruktur</a:t>
            </a:r>
            <a:r>
              <a:rPr lang="en-US" sz="3200" dirty="0"/>
              <a:t> Global</a:t>
            </a:r>
            <a:br>
              <a:rPr lang="en-US" sz="3200" dirty="0"/>
            </a:br>
            <a:endParaRPr lang="en-US" sz="3200" dirty="0"/>
          </a:p>
        </p:txBody>
      </p:sp>
      <p:sp>
        <p:nvSpPr>
          <p:cNvPr id="4" name="Date Placeholder 3"/>
          <p:cNvSpPr>
            <a:spLocks noGrp="1"/>
          </p:cNvSpPr>
          <p:nvPr>
            <p:ph type="dt" sz="half" idx="10"/>
          </p:nvPr>
        </p:nvSpPr>
        <p:spPr/>
        <p:txBody>
          <a:bodyPr/>
          <a:lstStyle/>
          <a:p>
            <a:fld id="{FABC5F15-3B72-4533-8F6D-CA32B5CC791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17</a:t>
            </a:fld>
            <a:endParaRPr lang="id-ID"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9105" y="1637441"/>
            <a:ext cx="6819320" cy="446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0723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616346"/>
            <a:ext cx="7347283" cy="854074"/>
          </a:xfrm>
        </p:spPr>
        <p:txBody>
          <a:bodyPr>
            <a:noAutofit/>
          </a:bodyPr>
          <a:lstStyle/>
          <a:p>
            <a:r>
              <a:rPr lang="en-US" sz="3200" dirty="0"/>
              <a:t>Wilayah </a:t>
            </a:r>
            <a:r>
              <a:rPr lang="en-US" sz="3200" dirty="0" err="1"/>
              <a:t>dan</a:t>
            </a:r>
            <a:r>
              <a:rPr lang="en-US" sz="3200" dirty="0"/>
              <a:t> AZ </a:t>
            </a:r>
            <a:r>
              <a:rPr lang="en-US" sz="3200" dirty="0" err="1"/>
              <a:t>Infrastruktur</a:t>
            </a:r>
            <a:r>
              <a:rPr lang="en-US" sz="3200" dirty="0"/>
              <a:t> Global</a:t>
            </a:r>
            <a:br>
              <a:rPr lang="en-US" sz="3200" dirty="0"/>
            </a:br>
            <a:endParaRPr lang="en-US" sz="3200" dirty="0"/>
          </a:p>
        </p:txBody>
      </p:sp>
      <p:sp>
        <p:nvSpPr>
          <p:cNvPr id="4" name="Date Placeholder 3"/>
          <p:cNvSpPr>
            <a:spLocks noGrp="1"/>
          </p:cNvSpPr>
          <p:nvPr>
            <p:ph type="dt" sz="half" idx="10"/>
          </p:nvPr>
        </p:nvSpPr>
        <p:spPr/>
        <p:txBody>
          <a:bodyPr/>
          <a:lstStyle/>
          <a:p>
            <a:fld id="{B72448D0-6BBE-4490-918B-1A21FC609EC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63" y="1512132"/>
            <a:ext cx="9090837" cy="3269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2974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Availability Zones </a:t>
            </a:r>
          </a:p>
        </p:txBody>
      </p:sp>
      <p:sp>
        <p:nvSpPr>
          <p:cNvPr id="3" name="Content Placeholder 2"/>
          <p:cNvSpPr>
            <a:spLocks noGrp="1"/>
          </p:cNvSpPr>
          <p:nvPr>
            <p:ph idx="1"/>
          </p:nvPr>
        </p:nvSpPr>
        <p:spPr/>
        <p:txBody>
          <a:bodyPr/>
          <a:lstStyle/>
          <a:p>
            <a:pPr marL="0" indent="0">
              <a:buNone/>
            </a:pPr>
            <a:endParaRPr lang="en-US"/>
          </a:p>
        </p:txBody>
      </p:sp>
      <p:sp>
        <p:nvSpPr>
          <p:cNvPr id="4" name="Date Placeholder 3"/>
          <p:cNvSpPr>
            <a:spLocks noGrp="1"/>
          </p:cNvSpPr>
          <p:nvPr>
            <p:ph type="dt" sz="half" idx="10"/>
          </p:nvPr>
        </p:nvSpPr>
        <p:spPr/>
        <p:txBody>
          <a:bodyPr/>
          <a:lstStyle/>
          <a:p>
            <a:fld id="{BF1DF2A8-492C-4E09-BB21-515A833F89D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pic>
        <p:nvPicPr>
          <p:cNvPr id="7" name="Picture 6"/>
          <p:cNvPicPr>
            <a:picLocks noChangeAspect="1"/>
          </p:cNvPicPr>
          <p:nvPr/>
        </p:nvPicPr>
        <p:blipFill>
          <a:blip r:embed="rId3"/>
          <a:stretch>
            <a:fillRect/>
          </a:stretch>
        </p:blipFill>
        <p:spPr>
          <a:xfrm>
            <a:off x="452010" y="1507876"/>
            <a:ext cx="8187022" cy="4248499"/>
          </a:xfrm>
          <a:prstGeom prst="rect">
            <a:avLst/>
          </a:prstGeom>
        </p:spPr>
      </p:pic>
    </p:spTree>
    <p:extLst>
      <p:ext uri="{BB962C8B-B14F-4D97-AF65-F5344CB8AC3E}">
        <p14:creationId xmlns:p14="http://schemas.microsoft.com/office/powerpoint/2010/main" val="2316604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smtClean="0"/>
              <a:t>AWS Core Service</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
        <p:nvSpPr>
          <p:cNvPr id="4" name="Slide Number Placeholder 5"/>
          <p:cNvSpPr txBox="1">
            <a:spLocks/>
          </p:cNvSpPr>
          <p:nvPr/>
        </p:nvSpPr>
        <p:spPr>
          <a:xfrm>
            <a:off x="8093243" y="6241131"/>
            <a:ext cx="914400" cy="544513"/>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rPr>
              <a:t>2</a:t>
            </a:r>
            <a:endParaRPr lang="id-ID" sz="3600" dirty="0">
              <a:solidFill>
                <a:schemeClr val="bg1"/>
              </a:solidFill>
            </a:endParaRPr>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Availability </a:t>
            </a:r>
            <a:r>
              <a:rPr lang="en-US" dirty="0" smtClean="0"/>
              <a:t>Zones</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id-ID" sz="2400" dirty="0">
                <a:solidFill>
                  <a:schemeClr val="tx1"/>
                </a:solidFill>
              </a:rPr>
              <a:t>Mengisolasi Zona </a:t>
            </a:r>
            <a:r>
              <a:rPr lang="id-ID" sz="2400" dirty="0" smtClean="0">
                <a:solidFill>
                  <a:schemeClr val="tx1"/>
                </a:solidFill>
              </a:rPr>
              <a:t>Ketersediaan</a:t>
            </a:r>
            <a:r>
              <a:rPr lang="en-ID" sz="2400" dirty="0" smtClean="0">
                <a:solidFill>
                  <a:schemeClr val="tx1"/>
                </a:solidFill>
              </a:rPr>
              <a:t>:</a:t>
            </a:r>
            <a:endParaRPr lang="id-ID" sz="2400" dirty="0" smtClean="0">
              <a:solidFill>
                <a:schemeClr val="tx1"/>
              </a:solidFill>
            </a:endParaRPr>
          </a:p>
          <a:p>
            <a:pPr>
              <a:lnSpc>
                <a:spcPct val="150000"/>
              </a:lnSpc>
              <a:buFont typeface="Wingdings" pitchFamily="2" charset="2"/>
              <a:buChar char="ü"/>
            </a:pPr>
            <a:r>
              <a:rPr lang="id-ID" sz="2400" dirty="0" smtClean="0">
                <a:solidFill>
                  <a:schemeClr val="tx1"/>
                </a:solidFill>
              </a:rPr>
              <a:t>Melindungi </a:t>
            </a:r>
            <a:r>
              <a:rPr lang="id-ID" sz="2400" dirty="0">
                <a:solidFill>
                  <a:schemeClr val="tx1"/>
                </a:solidFill>
              </a:rPr>
              <a:t>zona dari </a:t>
            </a:r>
            <a:r>
              <a:rPr lang="id-ID" sz="2400" dirty="0" smtClean="0">
                <a:solidFill>
                  <a:schemeClr val="tx1"/>
                </a:solidFill>
              </a:rPr>
              <a:t>kegagalan</a:t>
            </a:r>
            <a:endParaRPr lang="id-ID" sz="2400" dirty="0">
              <a:solidFill>
                <a:schemeClr val="tx1"/>
              </a:solidFill>
            </a:endParaRPr>
          </a:p>
          <a:p>
            <a:pPr>
              <a:lnSpc>
                <a:spcPct val="150000"/>
              </a:lnSpc>
              <a:buFont typeface="Wingdings" pitchFamily="2" charset="2"/>
              <a:buChar char="ü"/>
            </a:pPr>
            <a:r>
              <a:rPr lang="id-ID" sz="2400" dirty="0" smtClean="0">
                <a:solidFill>
                  <a:schemeClr val="tx1"/>
                </a:solidFill>
              </a:rPr>
              <a:t>Dirancang </a:t>
            </a:r>
            <a:r>
              <a:rPr lang="id-ID" sz="2400" dirty="0">
                <a:solidFill>
                  <a:schemeClr val="tx1"/>
                </a:solidFill>
              </a:rPr>
              <a:t>untuk ketersediaan </a:t>
            </a:r>
            <a:r>
              <a:rPr lang="id-ID" sz="2400" dirty="0" smtClean="0">
                <a:solidFill>
                  <a:schemeClr val="tx1"/>
                </a:solidFill>
              </a:rPr>
              <a:t>tinggi</a:t>
            </a:r>
            <a:endParaRPr lang="id-ID" sz="2400" dirty="0">
              <a:solidFill>
                <a:schemeClr val="tx1"/>
              </a:solidFill>
            </a:endParaRPr>
          </a:p>
          <a:p>
            <a:pPr>
              <a:lnSpc>
                <a:spcPct val="150000"/>
              </a:lnSpc>
              <a:buFont typeface="Wingdings" pitchFamily="2" charset="2"/>
              <a:buChar char="ü"/>
            </a:pPr>
            <a:r>
              <a:rPr lang="id-ID" sz="2400" dirty="0" smtClean="0">
                <a:solidFill>
                  <a:schemeClr val="tx1"/>
                </a:solidFill>
              </a:rPr>
              <a:t>Menangani </a:t>
            </a:r>
            <a:r>
              <a:rPr lang="id-ID" sz="2400" dirty="0">
                <a:solidFill>
                  <a:schemeClr val="tx1"/>
                </a:solidFill>
              </a:rPr>
              <a:t>permintaan melalui zona </a:t>
            </a:r>
            <a:r>
              <a:rPr lang="id-ID" sz="2400" dirty="0" smtClean="0">
                <a:solidFill>
                  <a:schemeClr val="tx1"/>
                </a:solidFill>
              </a:rPr>
              <a:t>lain</a:t>
            </a:r>
          </a:p>
          <a:p>
            <a:pPr marL="0" indent="0">
              <a:lnSpc>
                <a:spcPct val="150000"/>
              </a:lnSpc>
              <a:buNone/>
            </a:pPr>
            <a:endParaRPr lang="id-ID" sz="2400" dirty="0" smtClean="0">
              <a:solidFill>
                <a:schemeClr val="tx1"/>
              </a:solidFill>
            </a:endParaRPr>
          </a:p>
          <a:p>
            <a:pPr marL="0" indent="0">
              <a:lnSpc>
                <a:spcPct val="150000"/>
              </a:lnSpc>
              <a:buNone/>
            </a:pPr>
            <a:r>
              <a:rPr lang="id-ID" sz="2400" dirty="0" smtClean="0">
                <a:solidFill>
                  <a:schemeClr val="tx1"/>
                </a:solidFill>
              </a:rPr>
              <a:t>Praktik </a:t>
            </a:r>
            <a:r>
              <a:rPr lang="id-ID" sz="2400" dirty="0">
                <a:solidFill>
                  <a:schemeClr val="tx1"/>
                </a:solidFill>
              </a:rPr>
              <a:t>terbaik: Menerapkan </a:t>
            </a:r>
            <a:r>
              <a:rPr lang="id-ID" sz="2400" dirty="0" smtClean="0">
                <a:solidFill>
                  <a:schemeClr val="tx1"/>
                </a:solidFill>
              </a:rPr>
              <a:t>beberapa </a:t>
            </a:r>
            <a:r>
              <a:rPr lang="en-US" sz="2400" dirty="0">
                <a:solidFill>
                  <a:schemeClr val="tx1"/>
                </a:solidFill>
              </a:rPr>
              <a:t>Availability Zones</a:t>
            </a:r>
            <a:endParaRPr lang="id-ID" sz="2400" dirty="0">
              <a:solidFill>
                <a:schemeClr val="tx1"/>
              </a:solidFill>
            </a:endParaRPr>
          </a:p>
        </p:txBody>
      </p:sp>
      <p:sp>
        <p:nvSpPr>
          <p:cNvPr id="4" name="Date Placeholder 3"/>
          <p:cNvSpPr>
            <a:spLocks noGrp="1"/>
          </p:cNvSpPr>
          <p:nvPr>
            <p:ph type="dt" sz="half" idx="10"/>
          </p:nvPr>
        </p:nvSpPr>
        <p:spPr/>
        <p:txBody>
          <a:bodyPr/>
          <a:lstStyle/>
          <a:p>
            <a:fld id="{E99A4AE8-D21A-4A2A-8DBE-902608A45B2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spTree>
    <p:extLst>
      <p:ext uri="{BB962C8B-B14F-4D97-AF65-F5344CB8AC3E}">
        <p14:creationId xmlns:p14="http://schemas.microsoft.com/office/powerpoint/2010/main" val="2036242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Tabel</a:t>
            </a:r>
            <a:r>
              <a:rPr lang="en-ID" dirty="0" smtClean="0"/>
              <a:t> Wilayah AWS</a:t>
            </a:r>
            <a:endParaRPr lang="en-US" dirty="0"/>
          </a:p>
        </p:txBody>
      </p:sp>
      <p:sp>
        <p:nvSpPr>
          <p:cNvPr id="4" name="Date Placeholder 3"/>
          <p:cNvSpPr>
            <a:spLocks noGrp="1"/>
          </p:cNvSpPr>
          <p:nvPr>
            <p:ph type="dt" sz="half" idx="10"/>
          </p:nvPr>
        </p:nvSpPr>
        <p:spPr/>
        <p:txBody>
          <a:bodyPr/>
          <a:lstStyle/>
          <a:p>
            <a:fld id="{490A4E84-3703-4620-912B-268187B02D5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614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4716" y="1424619"/>
            <a:ext cx="7676231" cy="449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308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Locations</a:t>
            </a:r>
            <a:endParaRPr lang="en-US" dirty="0"/>
          </a:p>
        </p:txBody>
      </p:sp>
      <p:sp>
        <p:nvSpPr>
          <p:cNvPr id="3" name="Content Placeholder 2"/>
          <p:cNvSpPr>
            <a:spLocks noGrp="1"/>
          </p:cNvSpPr>
          <p:nvPr>
            <p:ph idx="1"/>
          </p:nvPr>
        </p:nvSpPr>
        <p:spPr/>
        <p:txBody>
          <a:bodyPr>
            <a:normAutofit/>
          </a:bodyPr>
          <a:lstStyle/>
          <a:p>
            <a:pPr>
              <a:lnSpc>
                <a:spcPct val="150000"/>
              </a:lnSpc>
            </a:pPr>
            <a:r>
              <a:rPr lang="en-US" sz="2800" dirty="0" smtClean="0">
                <a:solidFill>
                  <a:schemeClr val="tx1"/>
                </a:solidFill>
              </a:rPr>
              <a:t>Amazon </a:t>
            </a:r>
            <a:r>
              <a:rPr lang="en-US" sz="2800" dirty="0" err="1" smtClean="0">
                <a:solidFill>
                  <a:schemeClr val="tx1"/>
                </a:solidFill>
              </a:rPr>
              <a:t>CloudFront</a:t>
            </a:r>
            <a:endParaRPr lang="en-US" sz="2800" dirty="0" smtClean="0">
              <a:solidFill>
                <a:schemeClr val="tx1"/>
              </a:solidFill>
            </a:endParaRPr>
          </a:p>
          <a:p>
            <a:pPr>
              <a:lnSpc>
                <a:spcPct val="150000"/>
              </a:lnSpc>
            </a:pPr>
            <a:r>
              <a:rPr lang="en-US" sz="2800" dirty="0" smtClean="0">
                <a:solidFill>
                  <a:schemeClr val="tx1"/>
                </a:solidFill>
              </a:rPr>
              <a:t>Amazon </a:t>
            </a:r>
            <a:r>
              <a:rPr lang="en-US" sz="2800" dirty="0">
                <a:solidFill>
                  <a:schemeClr val="tx1"/>
                </a:solidFill>
              </a:rPr>
              <a:t>Route </a:t>
            </a:r>
            <a:r>
              <a:rPr lang="en-US" sz="2800" dirty="0" smtClean="0">
                <a:solidFill>
                  <a:schemeClr val="tx1"/>
                </a:solidFill>
              </a:rPr>
              <a:t>53</a:t>
            </a:r>
          </a:p>
          <a:p>
            <a:pPr>
              <a:lnSpc>
                <a:spcPct val="150000"/>
              </a:lnSpc>
            </a:pPr>
            <a:r>
              <a:rPr lang="en-US" sz="2800" dirty="0" smtClean="0">
                <a:solidFill>
                  <a:schemeClr val="tx1"/>
                </a:solidFill>
              </a:rPr>
              <a:t>AWS Shield</a:t>
            </a:r>
          </a:p>
          <a:p>
            <a:pPr>
              <a:lnSpc>
                <a:spcPct val="150000"/>
              </a:lnSpc>
            </a:pPr>
            <a:r>
              <a:rPr lang="en-US" sz="2800" dirty="0" smtClean="0">
                <a:solidFill>
                  <a:schemeClr val="tx1"/>
                </a:solidFill>
              </a:rPr>
              <a:t>AWS </a:t>
            </a:r>
            <a:r>
              <a:rPr lang="en-US" sz="2800" dirty="0">
                <a:solidFill>
                  <a:schemeClr val="tx1"/>
                </a:solidFill>
              </a:rPr>
              <a:t>Web Application </a:t>
            </a:r>
            <a:r>
              <a:rPr lang="en-US" sz="2800" dirty="0" smtClean="0">
                <a:solidFill>
                  <a:schemeClr val="tx1"/>
                </a:solidFill>
              </a:rPr>
              <a:t>Firewall</a:t>
            </a:r>
          </a:p>
          <a:p>
            <a:pPr>
              <a:lnSpc>
                <a:spcPct val="150000"/>
              </a:lnSpc>
            </a:pPr>
            <a:r>
              <a:rPr lang="en-US" sz="2800" dirty="0" err="1" smtClean="0">
                <a:solidFill>
                  <a:schemeClr val="tx1"/>
                </a:solidFill>
              </a:rPr>
              <a:t>Lambda@Edge</a:t>
            </a:r>
            <a:r>
              <a:rPr lang="en-US" sz="2800" dirty="0" smtClean="0">
                <a:solidFill>
                  <a:schemeClr val="tx1"/>
                </a:solidFill>
              </a:rPr>
              <a:t> </a:t>
            </a:r>
            <a:r>
              <a:rPr lang="en-US" sz="2800" dirty="0">
                <a:solidFill>
                  <a:schemeClr val="tx1"/>
                </a:solidFill>
              </a:rPr>
              <a:t>Computing </a:t>
            </a:r>
            <a:br>
              <a:rPr lang="en-US" sz="2800" dirty="0">
                <a:solidFill>
                  <a:schemeClr val="tx1"/>
                </a:solidFill>
              </a:rPr>
            </a:br>
            <a:endParaRPr lang="en-US" sz="2800" dirty="0">
              <a:solidFill>
                <a:schemeClr val="tx1"/>
              </a:solidFill>
            </a:endParaRPr>
          </a:p>
        </p:txBody>
      </p:sp>
      <p:sp>
        <p:nvSpPr>
          <p:cNvPr id="4" name="Date Placeholder 3"/>
          <p:cNvSpPr>
            <a:spLocks noGrp="1"/>
          </p:cNvSpPr>
          <p:nvPr>
            <p:ph type="dt" sz="half" idx="10"/>
          </p:nvPr>
        </p:nvSpPr>
        <p:spPr/>
        <p:txBody>
          <a:bodyPr/>
          <a:lstStyle/>
          <a:p>
            <a:fld id="{165697AD-0AD2-4885-A6A9-ED8751BB9C3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spTree>
    <p:extLst>
      <p:ext uri="{BB962C8B-B14F-4D97-AF65-F5344CB8AC3E}">
        <p14:creationId xmlns:p14="http://schemas.microsoft.com/office/powerpoint/2010/main" val="3151674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50000"/>
              </a:lnSpc>
            </a:pPr>
            <a:r>
              <a:rPr lang="en-US" dirty="0" smtClean="0">
                <a:solidFill>
                  <a:schemeClr val="tx1"/>
                </a:solidFill>
              </a:rPr>
              <a:t>Amazon Virtual Private Cloud</a:t>
            </a:r>
            <a:br>
              <a:rPr lang="en-US" dirty="0" smtClean="0">
                <a:solidFill>
                  <a:schemeClr val="tx1"/>
                </a:solidFill>
              </a:rPr>
            </a:br>
            <a:r>
              <a:rPr lang="en-US" dirty="0" smtClean="0">
                <a:solidFill>
                  <a:schemeClr val="tx1"/>
                </a:solidFill>
              </a:rPr>
              <a:t>(VPC) </a:t>
            </a:r>
            <a:endParaRPr lang="en-US" dirty="0">
              <a:solidFill>
                <a:schemeClr val="tx1"/>
              </a:solidFill>
            </a:endParaRPr>
          </a:p>
        </p:txBody>
      </p:sp>
      <p:sp>
        <p:nvSpPr>
          <p:cNvPr id="4" name="Date Placeholder 3"/>
          <p:cNvSpPr>
            <a:spLocks noGrp="1"/>
          </p:cNvSpPr>
          <p:nvPr>
            <p:ph type="dt" sz="half" idx="10"/>
          </p:nvPr>
        </p:nvSpPr>
        <p:spPr/>
        <p:txBody>
          <a:bodyPr/>
          <a:lstStyle/>
          <a:p>
            <a:fld id="{22CF6721-4129-4FCA-A3EE-5BBB8C111CE1}"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23</a:t>
            </a:fld>
            <a:endParaRPr lang="id-ID" dirty="0"/>
          </a:p>
        </p:txBody>
      </p:sp>
    </p:spTree>
    <p:extLst>
      <p:ext uri="{BB962C8B-B14F-4D97-AF65-F5344CB8AC3E}">
        <p14:creationId xmlns:p14="http://schemas.microsoft.com/office/powerpoint/2010/main" val="3731642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pPr marL="0" indent="0">
              <a:buNone/>
            </a:pPr>
            <a:endParaRPr lang="en-US" sz="2800" dirty="0">
              <a:solidFill>
                <a:schemeClr val="tx1"/>
              </a:solidFill>
            </a:endParaRPr>
          </a:p>
          <a:p>
            <a:pPr>
              <a:lnSpc>
                <a:spcPct val="150000"/>
              </a:lnSpc>
            </a:pPr>
            <a:r>
              <a:rPr lang="id-ID" sz="2800" dirty="0" smtClean="0">
                <a:solidFill>
                  <a:schemeClr val="tx1"/>
                </a:solidFill>
              </a:rPr>
              <a:t>Pr</a:t>
            </a:r>
            <a:r>
              <a:rPr lang="en-ID" sz="2800" dirty="0" err="1" smtClean="0">
                <a:solidFill>
                  <a:schemeClr val="tx1"/>
                </a:solidFill>
              </a:rPr>
              <a:t>ivate</a:t>
            </a:r>
            <a:r>
              <a:rPr lang="id-ID" sz="2800" dirty="0" smtClean="0">
                <a:solidFill>
                  <a:schemeClr val="tx1"/>
                </a:solidFill>
              </a:rPr>
              <a:t>, </a:t>
            </a:r>
            <a:r>
              <a:rPr lang="id-ID" sz="2800" dirty="0">
                <a:solidFill>
                  <a:schemeClr val="tx1"/>
                </a:solidFill>
              </a:rPr>
              <a:t>jaringan virtual di </a:t>
            </a:r>
            <a:r>
              <a:rPr lang="id-ID" sz="2800" dirty="0" smtClean="0">
                <a:solidFill>
                  <a:schemeClr val="tx1"/>
                </a:solidFill>
              </a:rPr>
              <a:t>AWS</a:t>
            </a:r>
            <a:endParaRPr lang="en-ID" sz="2800" dirty="0" smtClean="0">
              <a:solidFill>
                <a:schemeClr val="tx1"/>
              </a:solidFill>
            </a:endParaRPr>
          </a:p>
          <a:p>
            <a:pPr>
              <a:lnSpc>
                <a:spcPct val="150000"/>
              </a:lnSpc>
            </a:pPr>
            <a:r>
              <a:rPr lang="id-ID" sz="2800" dirty="0" smtClean="0">
                <a:solidFill>
                  <a:schemeClr val="tx1"/>
                </a:solidFill>
              </a:rPr>
              <a:t>Cloud </a:t>
            </a:r>
            <a:r>
              <a:rPr lang="id-ID" sz="2800" dirty="0">
                <a:solidFill>
                  <a:schemeClr val="tx1"/>
                </a:solidFill>
              </a:rPr>
              <a:t>Konstruksi serupa sebagai jaringan di </a:t>
            </a:r>
            <a:r>
              <a:rPr lang="id-ID" sz="2800" dirty="0" smtClean="0">
                <a:solidFill>
                  <a:schemeClr val="tx1"/>
                </a:solidFill>
              </a:rPr>
              <a:t>tempat</a:t>
            </a:r>
            <a:r>
              <a:rPr lang="en-ID" sz="2800" dirty="0" smtClean="0">
                <a:solidFill>
                  <a:schemeClr val="tx1"/>
                </a:solidFill>
              </a:rPr>
              <a:t>.</a:t>
            </a:r>
          </a:p>
          <a:p>
            <a:pPr>
              <a:lnSpc>
                <a:spcPct val="150000"/>
              </a:lnSpc>
            </a:pPr>
            <a:r>
              <a:rPr lang="id-ID" sz="2800" dirty="0" smtClean="0">
                <a:solidFill>
                  <a:schemeClr val="tx1"/>
                </a:solidFill>
              </a:rPr>
              <a:t>Konfigurasi </a:t>
            </a:r>
            <a:r>
              <a:rPr lang="id-ID" sz="2800" dirty="0">
                <a:solidFill>
                  <a:schemeClr val="tx1"/>
                </a:solidFill>
              </a:rPr>
              <a:t>jaringan yang dapat disesuaikan dengan </a:t>
            </a:r>
            <a:r>
              <a:rPr lang="id-ID" sz="2800" dirty="0" smtClean="0">
                <a:solidFill>
                  <a:schemeClr val="tx1"/>
                </a:solidFill>
              </a:rPr>
              <a:t>kebutuhan</a:t>
            </a:r>
            <a:r>
              <a:rPr lang="en-ID" sz="2800" dirty="0" smtClean="0">
                <a:solidFill>
                  <a:schemeClr val="tx1"/>
                </a:solidFill>
              </a:rPr>
              <a:t>.</a:t>
            </a:r>
            <a:endParaRPr lang="en-US" dirty="0">
              <a:solidFill>
                <a:schemeClr val="tx1"/>
              </a:solidFill>
            </a:endParaRPr>
          </a:p>
        </p:txBody>
      </p:sp>
      <p:sp>
        <p:nvSpPr>
          <p:cNvPr id="4" name="Date Placeholder 3"/>
          <p:cNvSpPr>
            <a:spLocks noGrp="1"/>
          </p:cNvSpPr>
          <p:nvPr>
            <p:ph type="dt" sz="half" idx="10"/>
          </p:nvPr>
        </p:nvSpPr>
        <p:spPr/>
        <p:txBody>
          <a:bodyPr/>
          <a:lstStyle/>
          <a:p>
            <a:fld id="{BF583AA1-B7FE-423C-B5A9-2CFDCBFBB82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spTree>
    <p:extLst>
      <p:ext uri="{BB962C8B-B14F-4D97-AF65-F5344CB8AC3E}">
        <p14:creationId xmlns:p14="http://schemas.microsoft.com/office/powerpoint/2010/main" val="118652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Deployment </a:t>
            </a:r>
          </a:p>
        </p:txBody>
      </p:sp>
      <p:sp>
        <p:nvSpPr>
          <p:cNvPr id="3" name="Content Placeholder 2"/>
          <p:cNvSpPr>
            <a:spLocks noGrp="1"/>
          </p:cNvSpPr>
          <p:nvPr>
            <p:ph idx="1"/>
          </p:nvPr>
        </p:nvSpPr>
        <p:spPr/>
        <p:txBody>
          <a:bodyPr anchor="ctr">
            <a:normAutofit/>
          </a:bodyPr>
          <a:lstStyle/>
          <a:p>
            <a:pPr>
              <a:lnSpc>
                <a:spcPct val="150000"/>
              </a:lnSpc>
            </a:pPr>
            <a:r>
              <a:rPr lang="en-US" sz="2400" dirty="0" smtClean="0"/>
              <a:t>Layer </a:t>
            </a:r>
            <a:r>
              <a:rPr lang="en-US" sz="2400" dirty="0"/>
              <a:t>security controls in deployment</a:t>
            </a:r>
          </a:p>
          <a:p>
            <a:pPr>
              <a:lnSpc>
                <a:spcPct val="150000"/>
              </a:lnSpc>
            </a:pPr>
            <a:r>
              <a:rPr lang="en-US" sz="2400" dirty="0"/>
              <a:t>Multiple AWS services that inherit the security deployed </a:t>
            </a:r>
          </a:p>
        </p:txBody>
      </p:sp>
      <p:sp>
        <p:nvSpPr>
          <p:cNvPr id="4" name="Date Placeholder 3"/>
          <p:cNvSpPr>
            <a:spLocks noGrp="1"/>
          </p:cNvSpPr>
          <p:nvPr>
            <p:ph type="dt" sz="half" idx="10"/>
          </p:nvPr>
        </p:nvSpPr>
        <p:spPr/>
        <p:txBody>
          <a:bodyPr/>
          <a:lstStyle/>
          <a:p>
            <a:fld id="{A84E5A08-985E-4FC1-AFC2-F50FD92063C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spTree>
    <p:extLst>
      <p:ext uri="{BB962C8B-B14F-4D97-AF65-F5344CB8AC3E}">
        <p14:creationId xmlns:p14="http://schemas.microsoft.com/office/powerpoint/2010/main" val="489930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endParaRPr lang="en-US" sz="2800" smtClean="0"/>
          </a:p>
          <a:p>
            <a:pPr marL="0" indent="0">
              <a:buNone/>
            </a:pPr>
            <a:r>
              <a:rPr lang="en-US"/>
              <a:t/>
            </a:r>
            <a:br>
              <a:rPr lang="en-US"/>
            </a:br>
            <a:endParaRPr lang="en-US"/>
          </a:p>
        </p:txBody>
      </p:sp>
      <p:sp>
        <p:nvSpPr>
          <p:cNvPr id="4" name="Date Placeholder 3"/>
          <p:cNvSpPr>
            <a:spLocks noGrp="1"/>
          </p:cNvSpPr>
          <p:nvPr>
            <p:ph type="dt" sz="half" idx="10"/>
          </p:nvPr>
        </p:nvSpPr>
        <p:spPr/>
        <p:txBody>
          <a:bodyPr/>
          <a:lstStyle/>
          <a:p>
            <a:fld id="{6F471FC3-F9D6-4E31-977C-E2138852910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pic>
        <p:nvPicPr>
          <p:cNvPr id="8" name="Picture 7"/>
          <p:cNvPicPr>
            <a:picLocks noChangeAspect="1"/>
          </p:cNvPicPr>
          <p:nvPr/>
        </p:nvPicPr>
        <p:blipFill>
          <a:blip r:embed="rId3"/>
          <a:stretch>
            <a:fillRect/>
          </a:stretch>
        </p:blipFill>
        <p:spPr>
          <a:xfrm>
            <a:off x="818354" y="2681856"/>
            <a:ext cx="1209675" cy="1876425"/>
          </a:xfrm>
          <a:prstGeom prst="rect">
            <a:avLst/>
          </a:prstGeom>
        </p:spPr>
      </p:pic>
      <p:pic>
        <p:nvPicPr>
          <p:cNvPr id="9" name="Picture 8"/>
          <p:cNvPicPr>
            <a:picLocks noChangeAspect="1"/>
          </p:cNvPicPr>
          <p:nvPr/>
        </p:nvPicPr>
        <p:blipFill>
          <a:blip r:embed="rId4"/>
          <a:stretch>
            <a:fillRect/>
          </a:stretch>
        </p:blipFill>
        <p:spPr>
          <a:xfrm>
            <a:off x="2661486" y="1335704"/>
            <a:ext cx="6482514" cy="4956614"/>
          </a:xfrm>
          <a:prstGeom prst="rect">
            <a:avLst/>
          </a:prstGeom>
        </p:spPr>
      </p:pic>
    </p:spTree>
    <p:extLst>
      <p:ext uri="{BB962C8B-B14F-4D97-AF65-F5344CB8AC3E}">
        <p14:creationId xmlns:p14="http://schemas.microsoft.com/office/powerpoint/2010/main" val="6843165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nchor="ctr">
            <a:noAutofit/>
          </a:bodyPr>
          <a:lstStyle/>
          <a:p>
            <a:r>
              <a:rPr lang="id-ID" sz="2400" b="1" dirty="0">
                <a:solidFill>
                  <a:schemeClr val="tx1"/>
                </a:solidFill>
              </a:rPr>
              <a:t>Karakteristik </a:t>
            </a:r>
            <a:endParaRPr lang="en-ID" sz="2400" b="1" dirty="0">
              <a:solidFill>
                <a:schemeClr val="tx1"/>
              </a:solidFill>
            </a:endParaRPr>
          </a:p>
          <a:p>
            <a:pPr lvl="1">
              <a:buFont typeface="Wingdings" pitchFamily="2" charset="2"/>
              <a:buChar char="ü"/>
            </a:pPr>
            <a:r>
              <a:rPr lang="id-ID" sz="2400" dirty="0">
                <a:solidFill>
                  <a:schemeClr val="tx1"/>
                </a:solidFill>
              </a:rPr>
              <a:t>Memungkinkan </a:t>
            </a:r>
            <a:r>
              <a:rPr lang="id-ID" sz="2400" dirty="0" smtClean="0">
                <a:solidFill>
                  <a:schemeClr val="tx1"/>
                </a:solidFill>
              </a:rPr>
              <a:t>untuk </a:t>
            </a:r>
            <a:r>
              <a:rPr lang="id-ID" sz="2400" dirty="0">
                <a:solidFill>
                  <a:schemeClr val="tx1"/>
                </a:solidFill>
              </a:rPr>
              <a:t>menyediakan jaringan </a:t>
            </a:r>
            <a:r>
              <a:rPr lang="id-ID" sz="2400" dirty="0" smtClean="0">
                <a:solidFill>
                  <a:schemeClr val="tx1"/>
                </a:solidFill>
              </a:rPr>
              <a:t>virtual</a:t>
            </a:r>
            <a:r>
              <a:rPr lang="en-ID" sz="2400" dirty="0" smtClean="0">
                <a:solidFill>
                  <a:schemeClr val="tx1"/>
                </a:solidFill>
              </a:rPr>
              <a:t>.</a:t>
            </a:r>
            <a:endParaRPr lang="en-US" sz="2400" dirty="0">
              <a:solidFill>
                <a:schemeClr val="tx1"/>
              </a:solidFill>
            </a:endParaRPr>
          </a:p>
          <a:p>
            <a:r>
              <a:rPr lang="en-US" sz="2400" b="1" dirty="0" smtClean="0">
                <a:solidFill>
                  <a:schemeClr val="tx1"/>
                </a:solidFill>
              </a:rPr>
              <a:t>Logically </a:t>
            </a:r>
            <a:r>
              <a:rPr lang="en-US" sz="2400" b="1" dirty="0">
                <a:solidFill>
                  <a:schemeClr val="tx1"/>
                </a:solidFill>
              </a:rPr>
              <a:t>isolated</a:t>
            </a:r>
          </a:p>
          <a:p>
            <a:pPr lvl="1">
              <a:buFont typeface="Wingdings" panose="05000000000000000000" pitchFamily="2" charset="2"/>
              <a:buChar char="ü"/>
            </a:pPr>
            <a:r>
              <a:rPr lang="en-US" sz="2400" dirty="0">
                <a:solidFill>
                  <a:schemeClr val="tx1"/>
                </a:solidFill>
              </a:rPr>
              <a:t>Configurable key features</a:t>
            </a:r>
          </a:p>
          <a:p>
            <a:pPr lvl="1">
              <a:buFont typeface="Wingdings" panose="05000000000000000000" pitchFamily="2" charset="2"/>
              <a:buChar char="ü"/>
            </a:pPr>
            <a:r>
              <a:rPr lang="en-US" sz="2400" dirty="0">
                <a:solidFill>
                  <a:schemeClr val="tx1"/>
                </a:solidFill>
              </a:rPr>
              <a:t>IP ranges</a:t>
            </a:r>
          </a:p>
          <a:p>
            <a:pPr lvl="1">
              <a:buFont typeface="Wingdings" panose="05000000000000000000" pitchFamily="2" charset="2"/>
              <a:buChar char="ü"/>
            </a:pPr>
            <a:r>
              <a:rPr lang="en-US" sz="2400" dirty="0">
                <a:solidFill>
                  <a:schemeClr val="tx1"/>
                </a:solidFill>
              </a:rPr>
              <a:t>Routing</a:t>
            </a:r>
          </a:p>
          <a:p>
            <a:pPr lvl="1">
              <a:buFont typeface="Wingdings" panose="05000000000000000000" pitchFamily="2" charset="2"/>
              <a:buChar char="ü"/>
            </a:pPr>
            <a:r>
              <a:rPr lang="en-US" sz="2400" dirty="0">
                <a:solidFill>
                  <a:schemeClr val="tx1"/>
                </a:solidFill>
              </a:rPr>
              <a:t>Network gateways</a:t>
            </a:r>
          </a:p>
          <a:p>
            <a:pPr lvl="1">
              <a:buFont typeface="Wingdings" panose="05000000000000000000" pitchFamily="2" charset="2"/>
              <a:buChar char="ü"/>
            </a:pPr>
            <a:r>
              <a:rPr lang="en-US" sz="2400" dirty="0">
                <a:solidFill>
                  <a:schemeClr val="tx1"/>
                </a:solidFill>
              </a:rPr>
              <a:t>Security settings</a:t>
            </a:r>
          </a:p>
          <a:p>
            <a:r>
              <a:rPr lang="en-US" sz="2400" b="1" dirty="0" smtClean="0">
                <a:solidFill>
                  <a:schemeClr val="tx1"/>
                </a:solidFill>
              </a:rPr>
              <a:t>Route </a:t>
            </a:r>
            <a:r>
              <a:rPr lang="en-US" sz="2400" b="1" dirty="0">
                <a:solidFill>
                  <a:schemeClr val="tx1"/>
                </a:solidFill>
              </a:rPr>
              <a:t>Tables</a:t>
            </a:r>
          </a:p>
          <a:p>
            <a:pPr lvl="1">
              <a:buFont typeface="Wingdings" pitchFamily="2" charset="2"/>
              <a:buChar char="ü"/>
            </a:pPr>
            <a:r>
              <a:rPr lang="id-ID" sz="2400" dirty="0">
                <a:solidFill>
                  <a:schemeClr val="tx1"/>
                </a:solidFill>
              </a:rPr>
              <a:t>Kontrol lalu lintas keluar dari subnet</a:t>
            </a:r>
            <a:r>
              <a:rPr lang="en-ID" sz="2400" dirty="0">
                <a:solidFill>
                  <a:schemeClr val="tx1"/>
                </a:solidFill>
              </a:rPr>
              <a:t> </a:t>
            </a:r>
          </a:p>
        </p:txBody>
      </p:sp>
      <p:sp>
        <p:nvSpPr>
          <p:cNvPr id="4" name="Date Placeholder 3"/>
          <p:cNvSpPr>
            <a:spLocks noGrp="1"/>
          </p:cNvSpPr>
          <p:nvPr>
            <p:ph type="dt" sz="half" idx="10"/>
          </p:nvPr>
        </p:nvSpPr>
        <p:spPr/>
        <p:txBody>
          <a:bodyPr/>
          <a:lstStyle/>
          <a:p>
            <a:fld id="{2B5EF1C4-6789-4DEE-8C3D-19506E95CFE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spTree>
    <p:extLst>
      <p:ext uri="{BB962C8B-B14F-4D97-AF65-F5344CB8AC3E}">
        <p14:creationId xmlns:p14="http://schemas.microsoft.com/office/powerpoint/2010/main" val="1167123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smtClean="0"/>
              <a:t>CONTOH</a:t>
            </a:r>
            <a:endParaRPr lang="en-US" dirty="0"/>
          </a:p>
        </p:txBody>
      </p:sp>
      <p:pic>
        <p:nvPicPr>
          <p:cNvPr id="7" name="Content Placeholder 6"/>
          <p:cNvPicPr>
            <a:picLocks noGrp="1" noChangeAspect="1"/>
          </p:cNvPicPr>
          <p:nvPr>
            <p:ph idx="1"/>
          </p:nvPr>
        </p:nvPicPr>
        <p:blipFill>
          <a:blip r:embed="rId3"/>
          <a:stretch>
            <a:fillRect/>
          </a:stretch>
        </p:blipFill>
        <p:spPr>
          <a:xfrm>
            <a:off x="2354385" y="1702777"/>
            <a:ext cx="4933519" cy="4903314"/>
          </a:xfrm>
          <a:prstGeom prst="rect">
            <a:avLst/>
          </a:prstGeom>
        </p:spPr>
      </p:pic>
      <p:sp>
        <p:nvSpPr>
          <p:cNvPr id="4" name="Date Placeholder 3"/>
          <p:cNvSpPr>
            <a:spLocks noGrp="1"/>
          </p:cNvSpPr>
          <p:nvPr>
            <p:ph type="dt" sz="half" idx="10"/>
          </p:nvPr>
        </p:nvSpPr>
        <p:spPr/>
        <p:txBody>
          <a:bodyPr/>
          <a:lstStyle/>
          <a:p>
            <a:fld id="{7B456B97-DE1D-4A1D-98A2-9A2800C2073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spTree>
    <p:extLst>
      <p:ext uri="{BB962C8B-B14F-4D97-AF65-F5344CB8AC3E}">
        <p14:creationId xmlns:p14="http://schemas.microsoft.com/office/powerpoint/2010/main" val="2597893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endParaRPr lang="en-US" dirty="0"/>
          </a:p>
        </p:txBody>
      </p:sp>
      <p:sp>
        <p:nvSpPr>
          <p:cNvPr id="4" name="Date Placeholder 3"/>
          <p:cNvSpPr>
            <a:spLocks noGrp="1"/>
          </p:cNvSpPr>
          <p:nvPr>
            <p:ph type="dt" sz="half" idx="10"/>
          </p:nvPr>
        </p:nvSpPr>
        <p:spPr/>
        <p:txBody>
          <a:bodyPr/>
          <a:lstStyle/>
          <a:p>
            <a:fld id="{2E0563BB-11D2-4A53-BB09-AC18835A05E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pic>
        <p:nvPicPr>
          <p:cNvPr id="9" name="Picture 8"/>
          <p:cNvPicPr>
            <a:picLocks noChangeAspect="1"/>
          </p:cNvPicPr>
          <p:nvPr/>
        </p:nvPicPr>
        <p:blipFill>
          <a:blip r:embed="rId3"/>
          <a:stretch>
            <a:fillRect/>
          </a:stretch>
        </p:blipFill>
        <p:spPr>
          <a:xfrm>
            <a:off x="1193100" y="1490942"/>
            <a:ext cx="6324478" cy="4820112"/>
          </a:xfrm>
          <a:prstGeom prst="rect">
            <a:avLst/>
          </a:prstGeom>
        </p:spPr>
      </p:pic>
    </p:spTree>
    <p:extLst>
      <p:ext uri="{BB962C8B-B14F-4D97-AF65-F5344CB8AC3E}">
        <p14:creationId xmlns:p14="http://schemas.microsoft.com/office/powerpoint/2010/main" val="3036762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21843" y="2738294"/>
            <a:ext cx="6184483" cy="1315453"/>
          </a:xfrm>
        </p:spPr>
        <p:txBody>
          <a:bodyPr>
            <a:normAutofit/>
          </a:bodyPr>
          <a:lstStyle/>
          <a:p>
            <a:r>
              <a:rPr lang="en-US" sz="3800" dirty="0"/>
              <a:t>AWS Technology Overview </a:t>
            </a:r>
            <a:endParaRPr lang="id-ID" sz="3800" dirty="0">
              <a:solidFill>
                <a:schemeClr val="tx1"/>
              </a:solidFill>
            </a:endParaRPr>
          </a:p>
        </p:txBody>
      </p:sp>
      <p:sp>
        <p:nvSpPr>
          <p:cNvPr id="4" name="Date Placeholder 3"/>
          <p:cNvSpPr>
            <a:spLocks noGrp="1"/>
          </p:cNvSpPr>
          <p:nvPr>
            <p:ph type="dt" sz="half" idx="10"/>
          </p:nvPr>
        </p:nvSpPr>
        <p:spPr/>
        <p:txBody>
          <a:bodyPr/>
          <a:lstStyle/>
          <a:p>
            <a:fld id="{E8A47444-CE1D-4583-A5E8-52ABF024893E}" type="datetime1">
              <a:rPr lang="id-ID" smtClean="0"/>
              <a:t>30/06/2019</a:t>
            </a:fld>
            <a:endParaRPr lang="id-ID"/>
          </a:p>
        </p:txBody>
      </p:sp>
      <p:sp>
        <p:nvSpPr>
          <p:cNvPr id="5" name="Footer Placeholder 4"/>
          <p:cNvSpPr>
            <a:spLocks noGrp="1"/>
          </p:cNvSpPr>
          <p:nvPr>
            <p:ph type="ftr" sz="quarter" idx="11"/>
          </p:nvPr>
        </p:nvSpPr>
        <p:spPr/>
        <p:txBody>
          <a:bodyPr/>
          <a:lstStyle/>
          <a:p>
            <a:r>
              <a:rPr lang="id-ID" dirty="0"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sp>
        <p:nvSpPr>
          <p:cNvPr id="2" name="Text Placeholder 1"/>
          <p:cNvSpPr>
            <a:spLocks noGrp="1"/>
          </p:cNvSpPr>
          <p:nvPr>
            <p:ph type="body" idx="1"/>
          </p:nvPr>
        </p:nvSpPr>
        <p:spPr/>
        <p:txBody>
          <a:bodyPr>
            <a:normAutofit fontScale="92500" lnSpcReduction="20000"/>
          </a:bodyPr>
          <a:lstStyle/>
          <a:p>
            <a:r>
              <a:rPr lang="id-ID" dirty="0" smtClean="0"/>
              <a:t>Bagian 1</a:t>
            </a:r>
            <a:endParaRPr lang="id-ID" dirty="0"/>
          </a:p>
        </p:txBody>
      </p:sp>
    </p:spTree>
    <p:extLst>
      <p:ext uri="{BB962C8B-B14F-4D97-AF65-F5344CB8AC3E}">
        <p14:creationId xmlns:p14="http://schemas.microsoft.com/office/powerpoint/2010/main" val="351320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Keuntungan</a:t>
            </a:r>
            <a:r>
              <a:rPr lang="en-ID" dirty="0" smtClean="0"/>
              <a:t> Amazon VPC</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ID" sz="2800" dirty="0" smtClean="0">
                <a:solidFill>
                  <a:schemeClr val="tx1"/>
                </a:solidFill>
              </a:rPr>
              <a:t>A</a:t>
            </a:r>
            <a:r>
              <a:rPr lang="id-ID" sz="2800" dirty="0" smtClean="0">
                <a:solidFill>
                  <a:schemeClr val="tx1"/>
                </a:solidFill>
              </a:rPr>
              <a:t>man</a:t>
            </a:r>
          </a:p>
          <a:p>
            <a:pPr>
              <a:lnSpc>
                <a:spcPct val="150000"/>
              </a:lnSpc>
            </a:pPr>
            <a:r>
              <a:rPr lang="id-ID" sz="2800" dirty="0" smtClean="0">
                <a:solidFill>
                  <a:schemeClr val="tx1"/>
                </a:solidFill>
              </a:rPr>
              <a:t>Sederhana</a:t>
            </a:r>
          </a:p>
          <a:p>
            <a:pPr>
              <a:lnSpc>
                <a:spcPct val="150000"/>
              </a:lnSpc>
            </a:pPr>
            <a:r>
              <a:rPr lang="id-ID" sz="2800" dirty="0" smtClean="0">
                <a:solidFill>
                  <a:schemeClr val="tx1"/>
                </a:solidFill>
              </a:rPr>
              <a:t>Semua skalabilitas dan keandalan AWS</a:t>
            </a:r>
            <a:endParaRPr lang="en-US" sz="2400" dirty="0">
              <a:solidFill>
                <a:schemeClr val="tx1"/>
              </a:solidFill>
            </a:endParaRPr>
          </a:p>
        </p:txBody>
      </p:sp>
      <p:sp>
        <p:nvSpPr>
          <p:cNvPr id="4" name="Date Placeholder 3"/>
          <p:cNvSpPr>
            <a:spLocks noGrp="1"/>
          </p:cNvSpPr>
          <p:nvPr>
            <p:ph type="dt" sz="half" idx="10"/>
          </p:nvPr>
        </p:nvSpPr>
        <p:spPr/>
        <p:txBody>
          <a:bodyPr/>
          <a:lstStyle/>
          <a:p>
            <a:fld id="{9F4F6764-BE71-4231-BD10-8100A3AFE4F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spTree>
    <p:extLst>
      <p:ext uri="{BB962C8B-B14F-4D97-AF65-F5344CB8AC3E}">
        <p14:creationId xmlns:p14="http://schemas.microsoft.com/office/powerpoint/2010/main" val="3948603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Beragam Opsi </a:t>
            </a:r>
            <a:r>
              <a:rPr lang="id-ID" dirty="0" smtClean="0"/>
              <a:t>Konektivitas Pada PVC</a:t>
            </a:r>
            <a:endParaRPr lang="id-ID" dirty="0"/>
          </a:p>
        </p:txBody>
      </p:sp>
      <p:sp>
        <p:nvSpPr>
          <p:cNvPr id="3" name="Content Placeholder 2"/>
          <p:cNvSpPr>
            <a:spLocks noGrp="1"/>
          </p:cNvSpPr>
          <p:nvPr>
            <p:ph idx="1"/>
          </p:nvPr>
        </p:nvSpPr>
        <p:spPr/>
        <p:txBody>
          <a:bodyPr anchor="ctr">
            <a:noAutofit/>
          </a:bodyPr>
          <a:lstStyle/>
          <a:p>
            <a:pPr algn="just">
              <a:lnSpc>
                <a:spcPct val="150000"/>
              </a:lnSpc>
            </a:pPr>
            <a:r>
              <a:rPr lang="id-ID" sz="2400" dirty="0" smtClean="0">
                <a:solidFill>
                  <a:schemeClr val="tx1"/>
                </a:solidFill>
              </a:rPr>
              <a:t>Terhubung langsung ke internet (subnet publik)</a:t>
            </a:r>
            <a:endParaRPr lang="en-ID" sz="2400" dirty="0" smtClean="0">
              <a:solidFill>
                <a:schemeClr val="tx1"/>
              </a:solidFill>
            </a:endParaRPr>
          </a:p>
          <a:p>
            <a:pPr algn="just">
              <a:lnSpc>
                <a:spcPct val="150000"/>
              </a:lnSpc>
            </a:pPr>
            <a:r>
              <a:rPr lang="id-ID" sz="2400" dirty="0"/>
              <a:t>Tersambung ke Internet menggunakan Network Address Translation (</a:t>
            </a:r>
            <a:r>
              <a:rPr lang="id-ID" sz="2400" dirty="0" smtClean="0"/>
              <a:t>subnet)</a:t>
            </a:r>
            <a:r>
              <a:rPr lang="id-ID" sz="2400" dirty="0" smtClean="0">
                <a:solidFill>
                  <a:schemeClr val="tx1"/>
                </a:solidFill>
              </a:rPr>
              <a:t>Sambungkan secara pribadi ke VPC.</a:t>
            </a:r>
          </a:p>
          <a:p>
            <a:pPr algn="just">
              <a:lnSpc>
                <a:spcPct val="150000"/>
              </a:lnSpc>
            </a:pPr>
            <a:r>
              <a:rPr lang="id-ID" sz="2400" dirty="0"/>
              <a:t>Tersambung dengan aman ke pusat data </a:t>
            </a:r>
            <a:r>
              <a:rPr lang="id-ID" sz="2400" dirty="0" smtClean="0"/>
              <a:t>perusahaan</a:t>
            </a:r>
          </a:p>
          <a:p>
            <a:pPr algn="just">
              <a:lnSpc>
                <a:spcPct val="150000"/>
              </a:lnSpc>
            </a:pPr>
            <a:r>
              <a:rPr lang="id-ID" sz="2400" dirty="0"/>
              <a:t>Tersambung secara privat ke VPC </a:t>
            </a:r>
            <a:r>
              <a:rPr lang="id-ID" sz="2400" dirty="0" smtClean="0"/>
              <a:t>lain</a:t>
            </a:r>
          </a:p>
        </p:txBody>
      </p:sp>
      <p:sp>
        <p:nvSpPr>
          <p:cNvPr id="4" name="Date Placeholder 3"/>
          <p:cNvSpPr>
            <a:spLocks noGrp="1"/>
          </p:cNvSpPr>
          <p:nvPr>
            <p:ph type="dt" sz="half" idx="10"/>
          </p:nvPr>
        </p:nvSpPr>
        <p:spPr/>
        <p:txBody>
          <a:bodyPr/>
          <a:lstStyle/>
          <a:p>
            <a:fld id="{1A75456E-B82B-4B0B-9C45-57A2F99DE8F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31</a:t>
            </a:fld>
            <a:endParaRPr lang="id-ID" dirty="0"/>
          </a:p>
        </p:txBody>
      </p:sp>
    </p:spTree>
    <p:extLst>
      <p:ext uri="{BB962C8B-B14F-4D97-AF65-F5344CB8AC3E}">
        <p14:creationId xmlns:p14="http://schemas.microsoft.com/office/powerpoint/2010/main" val="81284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Beragam Opsi </a:t>
            </a:r>
            <a:r>
              <a:rPr lang="id-ID" dirty="0" smtClean="0"/>
              <a:t>Konektivitas Pada PVC</a:t>
            </a:r>
            <a:endParaRPr lang="id-ID" dirty="0"/>
          </a:p>
        </p:txBody>
      </p:sp>
      <p:sp>
        <p:nvSpPr>
          <p:cNvPr id="3" name="Content Placeholder 2"/>
          <p:cNvSpPr>
            <a:spLocks noGrp="1"/>
          </p:cNvSpPr>
          <p:nvPr>
            <p:ph idx="1"/>
          </p:nvPr>
        </p:nvSpPr>
        <p:spPr/>
        <p:txBody>
          <a:bodyPr anchor="ctr">
            <a:noAutofit/>
          </a:bodyPr>
          <a:lstStyle/>
          <a:p>
            <a:pPr algn="just">
              <a:lnSpc>
                <a:spcPct val="150000"/>
              </a:lnSpc>
            </a:pPr>
            <a:r>
              <a:rPr lang="id-ID" sz="2400" dirty="0" smtClean="0"/>
              <a:t>Sambungkan </a:t>
            </a:r>
            <a:r>
              <a:rPr lang="id-ID" sz="2400" dirty="0"/>
              <a:t>secara privat ke Layanan AWS tanpa menggunakan gateway Internet, NAT, atau firewall proxy melalui Titik akhir VPC</a:t>
            </a:r>
            <a:r>
              <a:rPr lang="id-ID" sz="2400" dirty="0" smtClean="0"/>
              <a:t>.</a:t>
            </a:r>
          </a:p>
          <a:p>
            <a:pPr algn="just">
              <a:lnSpc>
                <a:spcPct val="150000"/>
              </a:lnSpc>
            </a:pPr>
            <a:r>
              <a:rPr lang="id-ID" sz="2400" dirty="0"/>
              <a:t>Tersambung secara privat ke solusi </a:t>
            </a:r>
            <a:r>
              <a:rPr lang="id-ID" sz="2400" dirty="0" smtClean="0"/>
              <a:t>SaaS</a:t>
            </a:r>
          </a:p>
          <a:p>
            <a:pPr algn="just">
              <a:lnSpc>
                <a:spcPct val="150000"/>
              </a:lnSpc>
            </a:pPr>
            <a:r>
              <a:rPr lang="id-ID" sz="2400" dirty="0"/>
              <a:t>Tersambung secara privat ke layanan internal di berbagai akun dan VPC di dalam </a:t>
            </a:r>
            <a:r>
              <a:rPr lang="id-ID" sz="2400" dirty="0" smtClean="0"/>
              <a:t>organisasi</a:t>
            </a:r>
            <a:endParaRPr lang="en-ID" sz="2400" dirty="0" smtClean="0">
              <a:solidFill>
                <a:schemeClr val="tx1"/>
              </a:solidFill>
            </a:endParaRPr>
          </a:p>
        </p:txBody>
      </p:sp>
      <p:sp>
        <p:nvSpPr>
          <p:cNvPr id="4" name="Date Placeholder 3"/>
          <p:cNvSpPr>
            <a:spLocks noGrp="1"/>
          </p:cNvSpPr>
          <p:nvPr>
            <p:ph type="dt" sz="half" idx="10"/>
          </p:nvPr>
        </p:nvSpPr>
        <p:spPr/>
        <p:txBody>
          <a:bodyPr/>
          <a:lstStyle/>
          <a:p>
            <a:fld id="{9E5EDA68-E2D9-4D9C-8E71-639958230B8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32</a:t>
            </a:fld>
            <a:endParaRPr lang="id-ID" dirty="0"/>
          </a:p>
        </p:txBody>
      </p:sp>
    </p:spTree>
    <p:extLst>
      <p:ext uri="{BB962C8B-B14F-4D97-AF65-F5344CB8AC3E}">
        <p14:creationId xmlns:p14="http://schemas.microsoft.com/office/powerpoint/2010/main" val="4173346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Kesimpulan</a:t>
            </a:r>
            <a:endParaRPr lang="en-US" dirty="0"/>
          </a:p>
        </p:txBody>
      </p:sp>
      <p:sp>
        <p:nvSpPr>
          <p:cNvPr id="3" name="Content Placeholder 2"/>
          <p:cNvSpPr>
            <a:spLocks noGrp="1"/>
          </p:cNvSpPr>
          <p:nvPr>
            <p:ph idx="1"/>
          </p:nvPr>
        </p:nvSpPr>
        <p:spPr>
          <a:xfrm>
            <a:off x="184897" y="1259900"/>
            <a:ext cx="8814723" cy="4724400"/>
          </a:xfrm>
        </p:spPr>
        <p:txBody>
          <a:bodyPr anchor="ctr">
            <a:noAutofit/>
          </a:bodyPr>
          <a:lstStyle/>
          <a:p>
            <a:pPr>
              <a:lnSpc>
                <a:spcPct val="160000"/>
              </a:lnSpc>
            </a:pPr>
            <a:r>
              <a:rPr lang="en-US" sz="1600" dirty="0"/>
              <a:t>You created:</a:t>
            </a:r>
          </a:p>
          <a:p>
            <a:pPr lvl="1">
              <a:lnSpc>
                <a:spcPct val="160000"/>
              </a:lnSpc>
              <a:buFont typeface="Wingdings" panose="05000000000000000000" pitchFamily="2" charset="2"/>
              <a:buChar char="ü"/>
            </a:pPr>
            <a:r>
              <a:rPr lang="en-US" sz="1600" dirty="0"/>
              <a:t>VPC in the Oregon region</a:t>
            </a:r>
          </a:p>
          <a:p>
            <a:pPr lvl="1">
              <a:lnSpc>
                <a:spcPct val="160000"/>
              </a:lnSpc>
              <a:buFont typeface="Wingdings" panose="05000000000000000000" pitchFamily="2" charset="2"/>
              <a:buChar char="ü"/>
            </a:pPr>
            <a:r>
              <a:rPr lang="en-US" sz="1600" dirty="0"/>
              <a:t>An internet gateway</a:t>
            </a:r>
          </a:p>
          <a:p>
            <a:pPr lvl="1">
              <a:lnSpc>
                <a:spcPct val="160000"/>
              </a:lnSpc>
              <a:buFont typeface="Wingdings" panose="05000000000000000000" pitchFamily="2" charset="2"/>
              <a:buChar char="ü"/>
            </a:pPr>
            <a:r>
              <a:rPr lang="en-US" sz="1600" dirty="0"/>
              <a:t>One public subnet</a:t>
            </a:r>
          </a:p>
          <a:p>
            <a:pPr lvl="1">
              <a:lnSpc>
                <a:spcPct val="160000"/>
              </a:lnSpc>
              <a:buFont typeface="Wingdings" panose="05000000000000000000" pitchFamily="2" charset="2"/>
              <a:buChar char="ü"/>
            </a:pPr>
            <a:r>
              <a:rPr lang="en-US" sz="1600" dirty="0"/>
              <a:t>One private subnet</a:t>
            </a:r>
          </a:p>
          <a:p>
            <a:pPr>
              <a:lnSpc>
                <a:spcPct val="160000"/>
              </a:lnSpc>
            </a:pPr>
            <a:r>
              <a:rPr lang="en-US" sz="1600" dirty="0"/>
              <a:t>Learn More</a:t>
            </a:r>
          </a:p>
          <a:p>
            <a:pPr lvl="1">
              <a:lnSpc>
                <a:spcPct val="160000"/>
              </a:lnSpc>
              <a:buFont typeface="Wingdings" panose="05000000000000000000" pitchFamily="2" charset="2"/>
              <a:buChar char="ü"/>
            </a:pPr>
            <a:r>
              <a:rPr lang="en-US" sz="1600" dirty="0"/>
              <a:t>Route tables and isolation methods</a:t>
            </a:r>
          </a:p>
          <a:p>
            <a:pPr lvl="1">
              <a:lnSpc>
                <a:spcPct val="160000"/>
              </a:lnSpc>
              <a:buFont typeface="Wingdings" panose="05000000000000000000" pitchFamily="2" charset="2"/>
              <a:buChar char="ü"/>
            </a:pPr>
            <a:r>
              <a:rPr lang="en-US" sz="1600" dirty="0"/>
              <a:t>Other Amazon VPC features (e.g., VPC endpoints and peering connections)</a:t>
            </a:r>
          </a:p>
          <a:p>
            <a:pPr lvl="1">
              <a:lnSpc>
                <a:spcPct val="160000"/>
              </a:lnSpc>
              <a:buFont typeface="Wingdings" panose="05000000000000000000" pitchFamily="2" charset="2"/>
              <a:buChar char="ü"/>
            </a:pPr>
            <a:r>
              <a:rPr lang="en-US" sz="1600" dirty="0"/>
              <a:t>Security groups</a:t>
            </a:r>
          </a:p>
          <a:p>
            <a:pPr lvl="1">
              <a:lnSpc>
                <a:spcPct val="160000"/>
              </a:lnSpc>
              <a:buFont typeface="Wingdings" panose="05000000000000000000" pitchFamily="2" charset="2"/>
              <a:buChar char="ü"/>
            </a:pPr>
            <a:r>
              <a:rPr lang="en-US" sz="1600" dirty="0"/>
              <a:t>Amazon Elastic Cloud Compute (EC2)</a:t>
            </a:r>
          </a:p>
          <a:p>
            <a:pPr lvl="1">
              <a:lnSpc>
                <a:spcPct val="160000"/>
              </a:lnSpc>
              <a:buFont typeface="Wingdings" panose="05000000000000000000" pitchFamily="2" charset="2"/>
              <a:buChar char="ü"/>
            </a:pPr>
            <a:r>
              <a:rPr lang="en-US" sz="1600" dirty="0"/>
              <a:t>Amazon Relational Database Service (RDS) </a:t>
            </a:r>
            <a:endParaRPr lang="en-US" sz="1400" dirty="0"/>
          </a:p>
        </p:txBody>
      </p:sp>
      <p:sp>
        <p:nvSpPr>
          <p:cNvPr id="4" name="Date Placeholder 3"/>
          <p:cNvSpPr>
            <a:spLocks noGrp="1"/>
          </p:cNvSpPr>
          <p:nvPr>
            <p:ph type="dt" sz="half" idx="10"/>
          </p:nvPr>
        </p:nvSpPr>
        <p:spPr/>
        <p:txBody>
          <a:bodyPr/>
          <a:lstStyle/>
          <a:p>
            <a:fld id="{D6988F1C-0334-4F95-8ACE-1134ED1A407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33</a:t>
            </a:fld>
            <a:endParaRPr lang="id-ID" dirty="0"/>
          </a:p>
        </p:txBody>
      </p:sp>
    </p:spTree>
    <p:extLst>
      <p:ext uri="{BB962C8B-B14F-4D97-AF65-F5344CB8AC3E}">
        <p14:creationId xmlns:p14="http://schemas.microsoft.com/office/powerpoint/2010/main" val="20142744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883" y="2828235"/>
            <a:ext cx="6184483" cy="1315453"/>
          </a:xfrm>
        </p:spPr>
        <p:txBody>
          <a:bodyPr>
            <a:normAutofit/>
          </a:bodyPr>
          <a:lstStyle/>
          <a:p>
            <a:r>
              <a:rPr lang="en-US" dirty="0"/>
              <a:t>AWS Security Groups </a:t>
            </a:r>
            <a:endParaRPr lang="en-US" b="1" dirty="0"/>
          </a:p>
        </p:txBody>
      </p:sp>
      <p:sp>
        <p:nvSpPr>
          <p:cNvPr id="4" name="Date Placeholder 3"/>
          <p:cNvSpPr>
            <a:spLocks noGrp="1"/>
          </p:cNvSpPr>
          <p:nvPr>
            <p:ph type="dt" sz="half" idx="10"/>
          </p:nvPr>
        </p:nvSpPr>
        <p:spPr/>
        <p:txBody>
          <a:bodyPr/>
          <a:lstStyle/>
          <a:p>
            <a:fld id="{51798138-5845-4620-90D8-5F9A58AA888F}"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34</a:t>
            </a:fld>
            <a:endParaRPr lang="id-ID" dirty="0"/>
          </a:p>
        </p:txBody>
      </p:sp>
    </p:spTree>
    <p:extLst>
      <p:ext uri="{BB962C8B-B14F-4D97-AF65-F5344CB8AC3E}">
        <p14:creationId xmlns:p14="http://schemas.microsoft.com/office/powerpoint/2010/main" val="2640586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377" y="646327"/>
            <a:ext cx="7347283" cy="854074"/>
          </a:xfrm>
        </p:spPr>
        <p:txBody>
          <a:bodyPr>
            <a:normAutofit fontScale="90000"/>
          </a:bodyPr>
          <a:lstStyle/>
          <a:p>
            <a:r>
              <a:rPr lang="en-US" dirty="0" err="1"/>
              <a:t>Manfaat</a:t>
            </a:r>
            <a:r>
              <a:rPr lang="en-US" dirty="0"/>
              <a:t> </a:t>
            </a:r>
            <a:r>
              <a:rPr lang="en-US" dirty="0" err="1"/>
              <a:t>Keamanan</a:t>
            </a:r>
            <a:r>
              <a:rPr lang="en-US" dirty="0"/>
              <a:t> AWS</a:t>
            </a:r>
            <a:br>
              <a:rPr lang="en-US" dirty="0"/>
            </a:br>
            <a:endParaRPr lang="en-US" dirty="0"/>
          </a:p>
        </p:txBody>
      </p:sp>
      <p:sp>
        <p:nvSpPr>
          <p:cNvPr id="4" name="Date Placeholder 3"/>
          <p:cNvSpPr>
            <a:spLocks noGrp="1"/>
          </p:cNvSpPr>
          <p:nvPr>
            <p:ph type="dt" sz="half" idx="10"/>
          </p:nvPr>
        </p:nvSpPr>
        <p:spPr/>
        <p:txBody>
          <a:bodyPr/>
          <a:lstStyle/>
          <a:p>
            <a:fld id="{A6FBB6A8-67FE-4573-8009-39174FC6340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35</a:t>
            </a:fld>
            <a:endParaRPr lang="id-ID"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180" y="1931331"/>
            <a:ext cx="8815388" cy="3676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1760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377" y="601356"/>
            <a:ext cx="7347283" cy="854074"/>
          </a:xfrm>
        </p:spPr>
        <p:txBody>
          <a:bodyPr>
            <a:normAutofit fontScale="90000"/>
          </a:bodyPr>
          <a:lstStyle/>
          <a:p>
            <a:r>
              <a:rPr lang="en-US" dirty="0"/>
              <a:t>Platform </a:t>
            </a:r>
            <a:r>
              <a:rPr lang="en-US" dirty="0" err="1"/>
              <a:t>Keamanan</a:t>
            </a:r>
            <a:r>
              <a:rPr lang="en-US" dirty="0"/>
              <a:t/>
            </a:r>
            <a:br>
              <a:rPr lang="en-US" dirty="0"/>
            </a:b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dirty="0" err="1" smtClean="0">
                <a:solidFill>
                  <a:schemeClr val="tx1"/>
                </a:solidFill>
              </a:rPr>
              <a:t>Keamanan</a:t>
            </a:r>
            <a:r>
              <a:rPr lang="en-ID" sz="2400" dirty="0" smtClean="0">
                <a:solidFill>
                  <a:schemeClr val="tx1"/>
                </a:solidFill>
              </a:rPr>
              <a:t> </a:t>
            </a:r>
            <a:r>
              <a:rPr lang="en-ID" sz="2400" dirty="0" err="1" smtClean="0">
                <a:solidFill>
                  <a:schemeClr val="tx1"/>
                </a:solidFill>
              </a:rPr>
              <a:t>Infrastruktur</a:t>
            </a:r>
            <a:endParaRPr lang="en-ID" sz="2400" dirty="0" smtClean="0">
              <a:solidFill>
                <a:schemeClr val="tx1"/>
              </a:solidFill>
            </a:endParaRPr>
          </a:p>
          <a:p>
            <a:pPr lvl="1">
              <a:lnSpc>
                <a:spcPct val="150000"/>
              </a:lnSpc>
              <a:buFont typeface="Wingdings" pitchFamily="2" charset="2"/>
              <a:buChar char="ü"/>
            </a:pPr>
            <a:r>
              <a:rPr lang="en-US" sz="2400" dirty="0" err="1" smtClean="0">
                <a:solidFill>
                  <a:schemeClr val="tx1"/>
                </a:solidFill>
              </a:rPr>
              <a:t>Firewal</a:t>
            </a:r>
            <a:endParaRPr lang="en-US" sz="2400" dirty="0" smtClean="0">
              <a:solidFill>
                <a:schemeClr val="tx1"/>
              </a:solidFill>
            </a:endParaRPr>
          </a:p>
          <a:p>
            <a:pPr lvl="1">
              <a:lnSpc>
                <a:spcPct val="150000"/>
              </a:lnSpc>
              <a:buFont typeface="Wingdings" pitchFamily="2" charset="2"/>
              <a:buChar char="ü"/>
            </a:pPr>
            <a:r>
              <a:rPr lang="en-US" sz="2400" dirty="0" err="1">
                <a:solidFill>
                  <a:schemeClr val="tx1"/>
                </a:solidFill>
              </a:rPr>
              <a:t>Enkripsi</a:t>
            </a:r>
            <a:r>
              <a:rPr lang="en-US" sz="2400" dirty="0">
                <a:solidFill>
                  <a:schemeClr val="tx1"/>
                </a:solidFill>
              </a:rPr>
              <a:t> </a:t>
            </a:r>
            <a:endParaRPr lang="en-US" sz="2400" dirty="0" smtClean="0">
              <a:solidFill>
                <a:schemeClr val="tx1"/>
              </a:solidFill>
            </a:endParaRPr>
          </a:p>
          <a:p>
            <a:pPr lvl="1">
              <a:lnSpc>
                <a:spcPct val="150000"/>
              </a:lnSpc>
              <a:buFont typeface="Wingdings" pitchFamily="2" charset="2"/>
              <a:buChar char="ü"/>
            </a:pPr>
            <a:r>
              <a:rPr lang="en-US" sz="2400" dirty="0" err="1">
                <a:solidFill>
                  <a:schemeClr val="tx1"/>
                </a:solidFill>
              </a:rPr>
              <a:t>Opsi</a:t>
            </a:r>
            <a:r>
              <a:rPr lang="en-US" sz="2400" dirty="0">
                <a:solidFill>
                  <a:schemeClr val="tx1"/>
                </a:solidFill>
              </a:rPr>
              <a:t> </a:t>
            </a:r>
            <a:r>
              <a:rPr lang="en-US" sz="2400" dirty="0" err="1" smtClean="0">
                <a:solidFill>
                  <a:schemeClr val="tx1"/>
                </a:solidFill>
              </a:rPr>
              <a:t>konektivitas</a:t>
            </a:r>
            <a:endParaRPr lang="en-US" sz="2400" dirty="0" smtClean="0">
              <a:solidFill>
                <a:schemeClr val="tx1"/>
              </a:solidFill>
            </a:endParaRPr>
          </a:p>
          <a:p>
            <a:pPr lvl="1">
              <a:lnSpc>
                <a:spcPct val="150000"/>
              </a:lnSpc>
              <a:buFont typeface="Wingdings" pitchFamily="2" charset="2"/>
              <a:buChar char="ü"/>
            </a:pPr>
            <a:r>
              <a:rPr lang="en-US" sz="2400" dirty="0" err="1">
                <a:solidFill>
                  <a:schemeClr val="tx1"/>
                </a:solidFill>
              </a:rPr>
              <a:t>Enkripsi</a:t>
            </a:r>
            <a:r>
              <a:rPr lang="en-US" sz="2400" dirty="0">
                <a:solidFill>
                  <a:schemeClr val="tx1"/>
                </a:solidFill>
              </a:rPr>
              <a:t> </a:t>
            </a:r>
            <a:r>
              <a:rPr lang="en-US" sz="2400" dirty="0" err="1">
                <a:solidFill>
                  <a:schemeClr val="tx1"/>
                </a:solidFill>
              </a:rPr>
              <a:t>otomatis</a:t>
            </a:r>
            <a:r>
              <a:rPr lang="en-US" sz="2400" dirty="0">
                <a:solidFill>
                  <a:schemeClr val="tx1"/>
                </a:solidFill>
              </a:rPr>
              <a:t> </a:t>
            </a:r>
            <a:endParaRPr lang="en-US" sz="2400" dirty="0" smtClean="0">
              <a:solidFill>
                <a:schemeClr val="tx1"/>
              </a:solidFill>
            </a:endParaRPr>
          </a:p>
        </p:txBody>
      </p:sp>
      <p:sp>
        <p:nvSpPr>
          <p:cNvPr id="4" name="Date Placeholder 3"/>
          <p:cNvSpPr>
            <a:spLocks noGrp="1"/>
          </p:cNvSpPr>
          <p:nvPr>
            <p:ph type="dt" sz="half" idx="10"/>
          </p:nvPr>
        </p:nvSpPr>
        <p:spPr/>
        <p:txBody>
          <a:bodyPr/>
          <a:lstStyle/>
          <a:p>
            <a:fld id="{50C6BD7E-8F8A-4453-9BCA-6DABA5223C7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731" y="4004015"/>
            <a:ext cx="2578308" cy="1571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8991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366" y="556386"/>
            <a:ext cx="7347283" cy="854074"/>
          </a:xfrm>
        </p:spPr>
        <p:txBody>
          <a:bodyPr>
            <a:normAutofit fontScale="90000"/>
          </a:bodyPr>
          <a:lstStyle/>
          <a:p>
            <a:r>
              <a:rPr lang="en-US" dirty="0"/>
              <a:t>Platform </a:t>
            </a:r>
            <a:r>
              <a:rPr lang="en-US" dirty="0" err="1"/>
              <a:t>Keamanan</a:t>
            </a:r>
            <a:r>
              <a:rPr lang="en-US" dirty="0"/>
              <a:t/>
            </a:r>
            <a:br>
              <a:rPr lang="en-US" dirty="0"/>
            </a:br>
            <a:endParaRPr lang="en-US" dirty="0"/>
          </a:p>
        </p:txBody>
      </p:sp>
      <p:sp>
        <p:nvSpPr>
          <p:cNvPr id="3" name="Content Placeholder 2"/>
          <p:cNvSpPr>
            <a:spLocks noGrp="1"/>
          </p:cNvSpPr>
          <p:nvPr>
            <p:ph idx="1"/>
          </p:nvPr>
        </p:nvSpPr>
        <p:spPr/>
        <p:txBody>
          <a:bodyPr anchor="ctr">
            <a:normAutofit/>
          </a:bodyPr>
          <a:lstStyle/>
          <a:p>
            <a:pPr marL="0" indent="0" algn="just">
              <a:lnSpc>
                <a:spcPct val="150000"/>
              </a:lnSpc>
              <a:buNone/>
            </a:pPr>
            <a:r>
              <a:rPr lang="en-ID" sz="2400" dirty="0" err="1" smtClean="0">
                <a:solidFill>
                  <a:schemeClr val="tx1"/>
                </a:solidFill>
              </a:rPr>
              <a:t>MitigasI</a:t>
            </a:r>
            <a:r>
              <a:rPr lang="en-ID" sz="2400" dirty="0" smtClean="0">
                <a:solidFill>
                  <a:schemeClr val="tx1"/>
                </a:solidFill>
              </a:rPr>
              <a:t> </a:t>
            </a:r>
            <a:r>
              <a:rPr lang="en-ID" sz="2400" dirty="0" err="1" smtClean="0">
                <a:solidFill>
                  <a:schemeClr val="tx1"/>
                </a:solidFill>
              </a:rPr>
              <a:t>DDos</a:t>
            </a:r>
            <a:r>
              <a:rPr lang="en-ID" sz="2400" dirty="0" smtClean="0">
                <a:solidFill>
                  <a:schemeClr val="tx1"/>
                </a:solidFill>
              </a:rPr>
              <a:t> </a:t>
            </a:r>
          </a:p>
          <a:p>
            <a:pPr marL="0" indent="0" algn="just">
              <a:lnSpc>
                <a:spcPct val="150000"/>
              </a:lnSpc>
              <a:buNone/>
            </a:pPr>
            <a:r>
              <a:rPr lang="en-US" sz="2400" dirty="0" err="1" smtClean="0">
                <a:solidFill>
                  <a:schemeClr val="tx1"/>
                </a:solidFill>
              </a:rPr>
              <a:t>Pengguna</a:t>
            </a:r>
            <a:r>
              <a:rPr lang="en-US" sz="2400" dirty="0" smtClean="0">
                <a:solidFill>
                  <a:schemeClr val="tx1"/>
                </a:solidFill>
              </a:rPr>
              <a:t> AWS </a:t>
            </a:r>
            <a:r>
              <a:rPr lang="en-US" sz="2400" dirty="0" err="1" smtClean="0">
                <a:solidFill>
                  <a:schemeClr val="tx1"/>
                </a:solidFill>
              </a:rPr>
              <a:t>diuntungkan</a:t>
            </a:r>
            <a:r>
              <a:rPr lang="en-US" sz="2400" dirty="0" smtClean="0">
                <a:solidFill>
                  <a:schemeClr val="tx1"/>
                </a:solidFill>
              </a:rPr>
              <a:t> </a:t>
            </a:r>
            <a:r>
              <a:rPr lang="en-US" sz="2400" dirty="0" err="1" smtClean="0">
                <a:solidFill>
                  <a:schemeClr val="tx1"/>
                </a:solidFill>
              </a:rPr>
              <a:t>dari</a:t>
            </a:r>
            <a:r>
              <a:rPr lang="en-US" sz="2400" dirty="0" smtClean="0">
                <a:solidFill>
                  <a:schemeClr val="tx1"/>
                </a:solidFill>
              </a:rPr>
              <a:t> </a:t>
            </a:r>
            <a:r>
              <a:rPr lang="en-US" sz="2400" dirty="0" err="1" smtClean="0">
                <a:solidFill>
                  <a:schemeClr val="tx1"/>
                </a:solidFill>
              </a:rPr>
              <a:t>layanan</a:t>
            </a:r>
            <a:r>
              <a:rPr lang="en-US" sz="2400" dirty="0" smtClean="0">
                <a:solidFill>
                  <a:schemeClr val="tx1"/>
                </a:solidFill>
              </a:rPr>
              <a:t> </a:t>
            </a:r>
            <a:r>
              <a:rPr lang="en-US" sz="2400" dirty="0" err="1" smtClean="0">
                <a:solidFill>
                  <a:schemeClr val="tx1"/>
                </a:solidFill>
              </a:rPr>
              <a:t>dan</a:t>
            </a:r>
            <a:r>
              <a:rPr lang="en-US" sz="2400" dirty="0" smtClean="0">
                <a:solidFill>
                  <a:schemeClr val="tx1"/>
                </a:solidFill>
              </a:rPr>
              <a:t> </a:t>
            </a:r>
            <a:r>
              <a:rPr lang="en-US" sz="2400" dirty="0" err="1" smtClean="0">
                <a:solidFill>
                  <a:schemeClr val="tx1"/>
                </a:solidFill>
              </a:rPr>
              <a:t>teknologi</a:t>
            </a:r>
            <a:r>
              <a:rPr lang="en-US" sz="2400" dirty="0" smtClean="0">
                <a:solidFill>
                  <a:schemeClr val="tx1"/>
                </a:solidFill>
              </a:rPr>
              <a:t> AWS yang </a:t>
            </a:r>
            <a:r>
              <a:rPr lang="en-US" sz="2400" dirty="0" err="1" smtClean="0">
                <a:solidFill>
                  <a:schemeClr val="tx1"/>
                </a:solidFill>
              </a:rPr>
              <a:t>dibuat</a:t>
            </a:r>
            <a:r>
              <a:rPr lang="en-US" sz="2400" dirty="0" smtClean="0">
                <a:solidFill>
                  <a:schemeClr val="tx1"/>
                </a:solidFill>
              </a:rPr>
              <a:t> </a:t>
            </a:r>
            <a:r>
              <a:rPr lang="en-US" sz="2400" dirty="0" err="1" smtClean="0">
                <a:solidFill>
                  <a:schemeClr val="tx1"/>
                </a:solidFill>
              </a:rPr>
              <a:t>dari</a:t>
            </a:r>
            <a:r>
              <a:rPr lang="en-US" sz="2400" dirty="0" smtClean="0">
                <a:solidFill>
                  <a:schemeClr val="tx1"/>
                </a:solidFill>
              </a:rPr>
              <a:t> </a:t>
            </a:r>
            <a:r>
              <a:rPr lang="en-US" sz="2400" dirty="0" err="1" smtClean="0">
                <a:solidFill>
                  <a:schemeClr val="tx1"/>
                </a:solidFill>
              </a:rPr>
              <a:t>nol</a:t>
            </a:r>
            <a:r>
              <a:rPr lang="en-US" sz="2400" dirty="0" smtClean="0">
                <a:solidFill>
                  <a:schemeClr val="tx1"/>
                </a:solidFill>
              </a:rPr>
              <a:t> </a:t>
            </a:r>
            <a:r>
              <a:rPr lang="en-US" sz="2400" dirty="0" err="1" smtClean="0">
                <a:solidFill>
                  <a:schemeClr val="tx1"/>
                </a:solidFill>
              </a:rPr>
              <a:t>hingga</a:t>
            </a:r>
            <a:r>
              <a:rPr lang="en-US" sz="2400" dirty="0" smtClean="0">
                <a:solidFill>
                  <a:schemeClr val="tx1"/>
                </a:solidFill>
              </a:rPr>
              <a:t> </a:t>
            </a:r>
            <a:r>
              <a:rPr lang="en-US" sz="2400" dirty="0" err="1" smtClean="0">
                <a:solidFill>
                  <a:schemeClr val="tx1"/>
                </a:solidFill>
              </a:rPr>
              <a:t>siap</a:t>
            </a:r>
            <a:r>
              <a:rPr lang="en-US" sz="2400" dirty="0" smtClean="0">
                <a:solidFill>
                  <a:schemeClr val="tx1"/>
                </a:solidFill>
              </a:rPr>
              <a:t> </a:t>
            </a:r>
            <a:r>
              <a:rPr lang="en-US" sz="2400" dirty="0" err="1" smtClean="0">
                <a:solidFill>
                  <a:schemeClr val="tx1"/>
                </a:solidFill>
              </a:rPr>
              <a:t>digunakan</a:t>
            </a:r>
            <a:r>
              <a:rPr lang="en-US" sz="2400" dirty="0" smtClean="0">
                <a:solidFill>
                  <a:schemeClr val="tx1"/>
                </a:solidFill>
              </a:rPr>
              <a:t> </a:t>
            </a:r>
            <a:r>
              <a:rPr lang="en-US" sz="2400" dirty="0" err="1" smtClean="0">
                <a:solidFill>
                  <a:schemeClr val="tx1"/>
                </a:solidFill>
              </a:rPr>
              <a:t>untuk</a:t>
            </a:r>
            <a:r>
              <a:rPr lang="en-US" sz="2400" dirty="0" smtClean="0">
                <a:solidFill>
                  <a:schemeClr val="tx1"/>
                </a:solidFill>
              </a:rPr>
              <a:t> </a:t>
            </a:r>
            <a:r>
              <a:rPr lang="en-US" sz="2400" dirty="0" err="1" smtClean="0">
                <a:solidFill>
                  <a:schemeClr val="tx1"/>
                </a:solidFill>
              </a:rPr>
              <a:t>memberikan</a:t>
            </a:r>
            <a:r>
              <a:rPr lang="en-US" sz="2400" dirty="0" smtClean="0">
                <a:solidFill>
                  <a:schemeClr val="tx1"/>
                </a:solidFill>
              </a:rPr>
              <a:t> </a:t>
            </a:r>
            <a:r>
              <a:rPr lang="en-US" sz="2400" dirty="0" err="1" smtClean="0">
                <a:solidFill>
                  <a:schemeClr val="tx1"/>
                </a:solidFill>
              </a:rPr>
              <a:t>ketahanan</a:t>
            </a:r>
            <a:r>
              <a:rPr lang="en-US" sz="2400" dirty="0" smtClean="0">
                <a:solidFill>
                  <a:schemeClr val="tx1"/>
                </a:solidFill>
              </a:rPr>
              <a:t> </a:t>
            </a:r>
            <a:r>
              <a:rPr lang="en-US" sz="2400" dirty="0" err="1" smtClean="0">
                <a:solidFill>
                  <a:schemeClr val="tx1"/>
                </a:solidFill>
              </a:rPr>
              <a:t>untuk</a:t>
            </a:r>
            <a:r>
              <a:rPr lang="en-US" sz="2400" dirty="0" smtClean="0">
                <a:solidFill>
                  <a:schemeClr val="tx1"/>
                </a:solidFill>
              </a:rPr>
              <a:t> </a:t>
            </a:r>
            <a:r>
              <a:rPr lang="en-US" sz="2400" dirty="0" err="1" smtClean="0">
                <a:solidFill>
                  <a:schemeClr val="tx1"/>
                </a:solidFill>
              </a:rPr>
              <a:t>menghadapi</a:t>
            </a:r>
            <a:r>
              <a:rPr lang="en-US" sz="2400" dirty="0" smtClean="0">
                <a:solidFill>
                  <a:schemeClr val="tx1"/>
                </a:solidFill>
              </a:rPr>
              <a:t> </a:t>
            </a:r>
            <a:r>
              <a:rPr lang="en-US" sz="2400" dirty="0" err="1" smtClean="0">
                <a:solidFill>
                  <a:schemeClr val="tx1"/>
                </a:solidFill>
              </a:rPr>
              <a:t>serangan</a:t>
            </a:r>
            <a:r>
              <a:rPr lang="en-US" sz="2400" dirty="0" smtClean="0">
                <a:solidFill>
                  <a:schemeClr val="tx1"/>
                </a:solidFill>
              </a:rPr>
              <a:t> </a:t>
            </a:r>
            <a:r>
              <a:rPr lang="en-US" sz="2400" dirty="0" err="1" smtClean="0">
                <a:solidFill>
                  <a:schemeClr val="tx1"/>
                </a:solidFill>
              </a:rPr>
              <a:t>ddos</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F8880014-F3C4-426E-A547-B1EAD4E8AA9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860" y="4370257"/>
            <a:ext cx="20478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9950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Enkripsi</a:t>
            </a:r>
            <a:r>
              <a:rPr lang="en-ID" dirty="0" smtClean="0"/>
              <a:t> Data </a:t>
            </a:r>
            <a:endParaRPr lang="en-US" dirty="0"/>
          </a:p>
        </p:txBody>
      </p:sp>
      <p:sp>
        <p:nvSpPr>
          <p:cNvPr id="3" name="Content Placeholder 2"/>
          <p:cNvSpPr>
            <a:spLocks noGrp="1"/>
          </p:cNvSpPr>
          <p:nvPr>
            <p:ph idx="1"/>
          </p:nvPr>
        </p:nvSpPr>
        <p:spPr>
          <a:xfrm>
            <a:off x="184898" y="1451811"/>
            <a:ext cx="8580730" cy="4724400"/>
          </a:xfrm>
        </p:spPr>
        <p:txBody>
          <a:bodyPr anchor="ctr">
            <a:noAutofit/>
          </a:bodyPr>
          <a:lstStyle/>
          <a:p>
            <a:pPr marL="0" indent="0" algn="just">
              <a:lnSpc>
                <a:spcPct val="150000"/>
              </a:lnSpc>
              <a:buNone/>
            </a:pPr>
            <a:r>
              <a:rPr lang="en-US" sz="2400" dirty="0" err="1" smtClean="0">
                <a:solidFill>
                  <a:schemeClr val="tx1"/>
                </a:solidFill>
              </a:rPr>
              <a:t>Fitur</a:t>
            </a:r>
            <a:r>
              <a:rPr lang="en-US" sz="2400" dirty="0" smtClean="0">
                <a:solidFill>
                  <a:schemeClr val="tx1"/>
                </a:solidFill>
              </a:rPr>
              <a:t> </a:t>
            </a:r>
            <a:r>
              <a:rPr lang="en-US" sz="2400" dirty="0" err="1" smtClean="0">
                <a:solidFill>
                  <a:schemeClr val="tx1"/>
                </a:solidFill>
              </a:rPr>
              <a:t>Enkripsi</a:t>
            </a:r>
            <a:r>
              <a:rPr lang="en-US" sz="2400" dirty="0">
                <a:solidFill>
                  <a:schemeClr val="tx1"/>
                </a:solidFill>
              </a:rPr>
              <a:t>:</a:t>
            </a:r>
            <a:endParaRPr lang="en-US" sz="2400" dirty="0" smtClean="0">
              <a:solidFill>
                <a:schemeClr val="tx1"/>
              </a:solidFill>
            </a:endParaRPr>
          </a:p>
          <a:p>
            <a:pPr lvl="1" algn="just">
              <a:lnSpc>
                <a:spcPct val="150000"/>
              </a:lnSpc>
            </a:pPr>
            <a:r>
              <a:rPr lang="en-US" sz="2400" dirty="0" err="1" smtClean="0">
                <a:solidFill>
                  <a:schemeClr val="tx1"/>
                </a:solidFill>
              </a:rPr>
              <a:t>Kemampuan</a:t>
            </a:r>
            <a:r>
              <a:rPr lang="en-US" sz="2400" dirty="0" smtClean="0">
                <a:solidFill>
                  <a:schemeClr val="tx1"/>
                </a:solidFill>
              </a:rPr>
              <a:t> </a:t>
            </a:r>
            <a:r>
              <a:rPr lang="en-US" sz="2400" dirty="0" err="1">
                <a:solidFill>
                  <a:schemeClr val="tx1"/>
                </a:solidFill>
              </a:rPr>
              <a:t>enkripsi</a:t>
            </a:r>
            <a:r>
              <a:rPr lang="en-US" sz="2400" dirty="0">
                <a:solidFill>
                  <a:schemeClr val="tx1"/>
                </a:solidFill>
              </a:rPr>
              <a:t> data yang </a:t>
            </a:r>
            <a:r>
              <a:rPr lang="en-US" sz="2400" dirty="0" err="1" smtClean="0">
                <a:solidFill>
                  <a:schemeClr val="tx1"/>
                </a:solidFill>
              </a:rPr>
              <a:t>ada</a:t>
            </a:r>
            <a:r>
              <a:rPr lang="en-US" sz="2400" dirty="0" smtClean="0">
                <a:solidFill>
                  <a:schemeClr val="tx1"/>
                </a:solidFill>
              </a:rPr>
              <a:t> </a:t>
            </a:r>
            <a:r>
              <a:rPr lang="en-US" sz="2400" dirty="0">
                <a:solidFill>
                  <a:schemeClr val="tx1"/>
                </a:solidFill>
              </a:rPr>
              <a:t>di </a:t>
            </a:r>
            <a:r>
              <a:rPr lang="en-US" sz="2400" dirty="0" err="1">
                <a:solidFill>
                  <a:schemeClr val="tx1"/>
                </a:solidFill>
              </a:rPr>
              <a:t>layanan</a:t>
            </a:r>
            <a:r>
              <a:rPr lang="en-US" sz="2400" dirty="0">
                <a:solidFill>
                  <a:schemeClr val="tx1"/>
                </a:solidFill>
              </a:rPr>
              <a:t> </a:t>
            </a:r>
            <a:r>
              <a:rPr lang="en-US" sz="2400" dirty="0" err="1">
                <a:solidFill>
                  <a:schemeClr val="tx1"/>
                </a:solidFill>
              </a:rPr>
              <a:t>penyimpanan</a:t>
            </a:r>
            <a:r>
              <a:rPr lang="en-US" sz="2400" dirty="0">
                <a:solidFill>
                  <a:schemeClr val="tx1"/>
                </a:solidFill>
              </a:rPr>
              <a:t> </a:t>
            </a:r>
            <a:r>
              <a:rPr lang="en-US" sz="2400" dirty="0" err="1">
                <a:solidFill>
                  <a:schemeClr val="tx1"/>
                </a:solidFill>
              </a:rPr>
              <a:t>dan</a:t>
            </a:r>
            <a:r>
              <a:rPr lang="en-US" sz="2400" dirty="0">
                <a:solidFill>
                  <a:schemeClr val="tx1"/>
                </a:solidFill>
              </a:rPr>
              <a:t> database AWS, </a:t>
            </a:r>
            <a:r>
              <a:rPr lang="en-US" sz="2400" dirty="0" err="1">
                <a:solidFill>
                  <a:schemeClr val="tx1"/>
                </a:solidFill>
              </a:rPr>
              <a:t>seperti</a:t>
            </a:r>
            <a:r>
              <a:rPr lang="en-US" sz="2400" dirty="0">
                <a:solidFill>
                  <a:schemeClr val="tx1"/>
                </a:solidFill>
              </a:rPr>
              <a:t> </a:t>
            </a:r>
            <a:r>
              <a:rPr lang="en-US" sz="2400" dirty="0" smtClean="0">
                <a:solidFill>
                  <a:schemeClr val="tx1"/>
                </a:solidFill>
              </a:rPr>
              <a:t>EBS,</a:t>
            </a:r>
            <a:r>
              <a:rPr lang="en-US" sz="2400" dirty="0">
                <a:solidFill>
                  <a:schemeClr val="tx1"/>
                </a:solidFill>
              </a:rPr>
              <a:t> S3, </a:t>
            </a:r>
            <a:r>
              <a:rPr lang="en-US" sz="2400" dirty="0" smtClean="0">
                <a:solidFill>
                  <a:schemeClr val="tx1"/>
                </a:solidFill>
              </a:rPr>
              <a:t>Glacier </a:t>
            </a:r>
            <a:r>
              <a:rPr lang="en-US" sz="2400" dirty="0" err="1" smtClean="0">
                <a:solidFill>
                  <a:schemeClr val="tx1"/>
                </a:solidFill>
              </a:rPr>
              <a:t>dll</a:t>
            </a:r>
            <a:r>
              <a:rPr lang="en-US" sz="2400" dirty="0" smtClean="0">
                <a:solidFill>
                  <a:schemeClr val="tx1"/>
                </a:solidFill>
              </a:rPr>
              <a:t>. </a:t>
            </a:r>
          </a:p>
          <a:p>
            <a:pPr lvl="1" algn="just">
              <a:lnSpc>
                <a:spcPct val="150000"/>
              </a:lnSpc>
            </a:pPr>
            <a:r>
              <a:rPr lang="en-US" sz="2400" dirty="0" err="1" smtClean="0">
                <a:solidFill>
                  <a:schemeClr val="tx1"/>
                </a:solidFill>
              </a:rPr>
              <a:t>Opsi</a:t>
            </a:r>
            <a:r>
              <a:rPr lang="en-US" sz="2400" dirty="0" smtClean="0">
                <a:solidFill>
                  <a:schemeClr val="tx1"/>
                </a:solidFill>
              </a:rPr>
              <a:t> </a:t>
            </a:r>
            <a:r>
              <a:rPr lang="en-US" sz="2400" dirty="0" err="1">
                <a:solidFill>
                  <a:schemeClr val="tx1"/>
                </a:solidFill>
              </a:rPr>
              <a:t>manajemen</a:t>
            </a:r>
            <a:r>
              <a:rPr lang="en-US" sz="2400" dirty="0">
                <a:solidFill>
                  <a:schemeClr val="tx1"/>
                </a:solidFill>
              </a:rPr>
              <a:t> </a:t>
            </a:r>
            <a:r>
              <a:rPr lang="en-US" sz="2400" dirty="0" err="1" smtClean="0">
                <a:solidFill>
                  <a:schemeClr val="tx1"/>
                </a:solidFill>
              </a:rPr>
              <a:t>kunci</a:t>
            </a:r>
            <a:r>
              <a:rPr lang="en-US" sz="2400" dirty="0" smtClean="0">
                <a:solidFill>
                  <a:schemeClr val="tx1"/>
                </a:solidFill>
              </a:rPr>
              <a:t>.</a:t>
            </a:r>
            <a:endParaRPr lang="en-US" sz="2400" dirty="0">
              <a:solidFill>
                <a:schemeClr val="tx1"/>
              </a:solidFill>
            </a:endParaRPr>
          </a:p>
          <a:p>
            <a:pPr lvl="1" algn="just">
              <a:lnSpc>
                <a:spcPct val="150000"/>
              </a:lnSpc>
            </a:pPr>
            <a:r>
              <a:rPr lang="en-US" sz="2400" dirty="0" err="1">
                <a:solidFill>
                  <a:schemeClr val="tx1"/>
                </a:solidFill>
              </a:rPr>
              <a:t>Antrean</a:t>
            </a:r>
            <a:r>
              <a:rPr lang="en-US" sz="2400" dirty="0">
                <a:solidFill>
                  <a:schemeClr val="tx1"/>
                </a:solidFill>
              </a:rPr>
              <a:t> </a:t>
            </a:r>
            <a:r>
              <a:rPr lang="en-US" sz="2400" dirty="0" err="1">
                <a:solidFill>
                  <a:schemeClr val="tx1"/>
                </a:solidFill>
              </a:rPr>
              <a:t>pesan</a:t>
            </a:r>
            <a:r>
              <a:rPr lang="en-US" sz="2400" dirty="0">
                <a:solidFill>
                  <a:schemeClr val="tx1"/>
                </a:solidFill>
              </a:rPr>
              <a:t> </a:t>
            </a:r>
            <a:r>
              <a:rPr lang="en-US" sz="2400" dirty="0" err="1">
                <a:solidFill>
                  <a:schemeClr val="tx1"/>
                </a:solidFill>
              </a:rPr>
              <a:t>terenkripsi</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transmisi</a:t>
            </a:r>
            <a:r>
              <a:rPr lang="en-US" sz="2400" dirty="0">
                <a:solidFill>
                  <a:schemeClr val="tx1"/>
                </a:solidFill>
              </a:rPr>
              <a:t> data </a:t>
            </a:r>
            <a:r>
              <a:rPr lang="en-US" sz="2400" dirty="0" err="1" smtClean="0">
                <a:solidFill>
                  <a:schemeClr val="tx1"/>
                </a:solidFill>
              </a:rPr>
              <a:t>sensitif</a:t>
            </a:r>
            <a:endParaRPr lang="en-US" sz="2400" dirty="0">
              <a:solidFill>
                <a:schemeClr val="tx1"/>
              </a:solidFill>
            </a:endParaRPr>
          </a:p>
          <a:p>
            <a:pPr lvl="1" algn="just">
              <a:lnSpc>
                <a:spcPct val="150000"/>
              </a:lnSpc>
            </a:pPr>
            <a:r>
              <a:rPr lang="en-US" sz="2400" dirty="0" err="1">
                <a:solidFill>
                  <a:schemeClr val="tx1"/>
                </a:solidFill>
              </a:rPr>
              <a:t>Penyimpanan</a:t>
            </a:r>
            <a:r>
              <a:rPr lang="en-US" sz="2400" dirty="0">
                <a:solidFill>
                  <a:schemeClr val="tx1"/>
                </a:solidFill>
              </a:rPr>
              <a:t> </a:t>
            </a:r>
            <a:r>
              <a:rPr lang="en-US" sz="2400" dirty="0" err="1">
                <a:solidFill>
                  <a:schemeClr val="tx1"/>
                </a:solidFill>
              </a:rPr>
              <a:t>kunci</a:t>
            </a:r>
            <a:r>
              <a:rPr lang="en-US" sz="2400" dirty="0">
                <a:solidFill>
                  <a:schemeClr val="tx1"/>
                </a:solidFill>
              </a:rPr>
              <a:t> </a:t>
            </a:r>
            <a:r>
              <a:rPr lang="en-US" sz="2400" dirty="0" err="1">
                <a:solidFill>
                  <a:schemeClr val="tx1"/>
                </a:solidFill>
              </a:rPr>
              <a:t>kriptografis</a:t>
            </a:r>
            <a:r>
              <a:rPr lang="en-US" sz="2400" dirty="0">
                <a:solidFill>
                  <a:schemeClr val="tx1"/>
                </a:solidFill>
              </a:rPr>
              <a:t> </a:t>
            </a:r>
            <a:r>
              <a:rPr lang="en-US" sz="2400" dirty="0" err="1">
                <a:solidFill>
                  <a:schemeClr val="tx1"/>
                </a:solidFill>
              </a:rPr>
              <a:t>berbasis</a:t>
            </a:r>
            <a:r>
              <a:rPr lang="en-US" sz="2400" dirty="0">
                <a:solidFill>
                  <a:schemeClr val="tx1"/>
                </a:solidFill>
              </a:rPr>
              <a:t> </a:t>
            </a:r>
            <a:r>
              <a:rPr lang="en-US" sz="2400" dirty="0" err="1" smtClean="0">
                <a:solidFill>
                  <a:schemeClr val="tx1"/>
                </a:solidFill>
              </a:rPr>
              <a:t>perangkat</a:t>
            </a:r>
            <a:endParaRPr lang="en-US" sz="2400" dirty="0" smtClean="0">
              <a:solidFill>
                <a:schemeClr val="tx1"/>
              </a:solidFill>
            </a:endParaRPr>
          </a:p>
          <a:p>
            <a:pPr marL="457200" lvl="1" indent="0" algn="just">
              <a:lnSpc>
                <a:spcPct val="150000"/>
              </a:lnSpc>
              <a:buNone/>
            </a:pPr>
            <a:r>
              <a:rPr lang="en-US" sz="2400" dirty="0" smtClean="0">
                <a:solidFill>
                  <a:schemeClr val="tx1"/>
                </a:solidFill>
              </a:rPr>
              <a:t>   </a:t>
            </a:r>
            <a:r>
              <a:rPr lang="en-US" sz="2400" dirty="0" err="1" smtClean="0">
                <a:solidFill>
                  <a:schemeClr val="tx1"/>
                </a:solidFill>
              </a:rPr>
              <a:t>keras</a:t>
            </a:r>
            <a:r>
              <a:rPr lang="en-US" sz="2400" dirty="0">
                <a:solidFill>
                  <a:schemeClr val="tx1"/>
                </a:solidFill>
              </a:rPr>
              <a:t>.</a:t>
            </a:r>
          </a:p>
        </p:txBody>
      </p:sp>
      <p:sp>
        <p:nvSpPr>
          <p:cNvPr id="4" name="Date Placeholder 3"/>
          <p:cNvSpPr>
            <a:spLocks noGrp="1"/>
          </p:cNvSpPr>
          <p:nvPr>
            <p:ph type="dt" sz="half" idx="10"/>
          </p:nvPr>
        </p:nvSpPr>
        <p:spPr/>
        <p:txBody>
          <a:bodyPr/>
          <a:lstStyle/>
          <a:p>
            <a:fld id="{11067AD6-1914-4AC7-AAAA-3471DA31CD9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38</a:t>
            </a:fld>
            <a:endParaRPr lang="id-ID" dirty="0"/>
          </a:p>
        </p:txBody>
      </p:sp>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3766" y="3191266"/>
            <a:ext cx="1439829" cy="128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1599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Inventaris</a:t>
            </a:r>
            <a:r>
              <a:rPr lang="en-ID" dirty="0" smtClean="0"/>
              <a:t> </a:t>
            </a:r>
            <a:r>
              <a:rPr lang="en-ID" dirty="0" err="1" smtClean="0"/>
              <a:t>dan</a:t>
            </a:r>
            <a:r>
              <a:rPr lang="en-ID" dirty="0" smtClean="0"/>
              <a:t> </a:t>
            </a:r>
            <a:r>
              <a:rPr lang="en-ID" dirty="0" err="1" smtClean="0"/>
              <a:t>Konfigurasi</a:t>
            </a:r>
            <a:r>
              <a:rPr lang="en-ID" dirty="0" smtClean="0"/>
              <a:t> </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dirty="0" err="1" smtClean="0">
                <a:solidFill>
                  <a:schemeClr val="tx1"/>
                </a:solidFill>
              </a:rPr>
              <a:t>Mencakup</a:t>
            </a:r>
            <a:r>
              <a:rPr lang="en-ID" sz="2400" dirty="0" smtClean="0">
                <a:solidFill>
                  <a:schemeClr val="tx1"/>
                </a:solidFill>
              </a:rPr>
              <a:t> Hal:</a:t>
            </a:r>
            <a:endParaRPr lang="en-US" sz="2400" dirty="0" smtClean="0">
              <a:solidFill>
                <a:schemeClr val="tx1"/>
              </a:solidFill>
            </a:endParaRPr>
          </a:p>
          <a:p>
            <a:pPr>
              <a:lnSpc>
                <a:spcPct val="150000"/>
              </a:lnSpc>
            </a:pPr>
            <a:r>
              <a:rPr lang="en-US" sz="2400" dirty="0" err="1" smtClean="0">
                <a:solidFill>
                  <a:schemeClr val="tx1"/>
                </a:solidFill>
              </a:rPr>
              <a:t>Layanan</a:t>
            </a:r>
            <a:r>
              <a:rPr lang="en-US" sz="2400" dirty="0" smtClean="0">
                <a:solidFill>
                  <a:schemeClr val="tx1"/>
                </a:solidFill>
              </a:rPr>
              <a:t> </a:t>
            </a:r>
            <a:r>
              <a:rPr lang="en-US" sz="2400" dirty="0" err="1">
                <a:solidFill>
                  <a:schemeClr val="tx1"/>
                </a:solidFill>
              </a:rPr>
              <a:t>penilaian</a:t>
            </a:r>
            <a:r>
              <a:rPr lang="en-US" sz="2400" dirty="0">
                <a:solidFill>
                  <a:schemeClr val="tx1"/>
                </a:solidFill>
              </a:rPr>
              <a:t> </a:t>
            </a:r>
            <a:r>
              <a:rPr lang="en-US" sz="2400" dirty="0" err="1" smtClean="0">
                <a:solidFill>
                  <a:schemeClr val="tx1"/>
                </a:solidFill>
              </a:rPr>
              <a:t>keamanan</a:t>
            </a:r>
            <a:endParaRPr lang="en-US" sz="2400" dirty="0" smtClean="0">
              <a:solidFill>
                <a:schemeClr val="tx1"/>
              </a:solidFill>
            </a:endParaRPr>
          </a:p>
          <a:p>
            <a:pPr>
              <a:lnSpc>
                <a:spcPct val="150000"/>
              </a:lnSpc>
            </a:pPr>
            <a:r>
              <a:rPr lang="en-US" sz="2400" dirty="0" err="1">
                <a:solidFill>
                  <a:schemeClr val="tx1"/>
                </a:solidFill>
              </a:rPr>
              <a:t>Alat</a:t>
            </a:r>
            <a:r>
              <a:rPr lang="en-US" sz="2400" dirty="0">
                <a:solidFill>
                  <a:schemeClr val="tx1"/>
                </a:solidFill>
              </a:rPr>
              <a:t> </a:t>
            </a:r>
            <a:r>
              <a:rPr lang="en-US" sz="2400" dirty="0" err="1" smtClean="0">
                <a:solidFill>
                  <a:schemeClr val="tx1"/>
                </a:solidFill>
              </a:rPr>
              <a:t>penyaluran</a:t>
            </a:r>
            <a:endParaRPr lang="en-US" sz="2400" dirty="0" smtClean="0">
              <a:solidFill>
                <a:schemeClr val="tx1"/>
              </a:solidFill>
            </a:endParaRPr>
          </a:p>
          <a:p>
            <a:pPr>
              <a:lnSpc>
                <a:spcPct val="150000"/>
              </a:lnSpc>
            </a:pPr>
            <a:r>
              <a:rPr lang="en-US" sz="2400" dirty="0" err="1">
                <a:solidFill>
                  <a:schemeClr val="tx1"/>
                </a:solidFill>
              </a:rPr>
              <a:t>Alat</a:t>
            </a:r>
            <a:r>
              <a:rPr lang="en-US" sz="2400" dirty="0">
                <a:solidFill>
                  <a:schemeClr val="tx1"/>
                </a:solidFill>
              </a:rPr>
              <a:t> </a:t>
            </a:r>
            <a:r>
              <a:rPr lang="en-US" sz="2400" dirty="0" err="1">
                <a:solidFill>
                  <a:schemeClr val="tx1"/>
                </a:solidFill>
              </a:rPr>
              <a:t>manajemen</a:t>
            </a:r>
            <a:r>
              <a:rPr lang="en-US" sz="2400" dirty="0">
                <a:solidFill>
                  <a:schemeClr val="tx1"/>
                </a:solidFill>
              </a:rPr>
              <a:t> </a:t>
            </a:r>
            <a:r>
              <a:rPr lang="en-US" sz="2400" dirty="0" err="1">
                <a:solidFill>
                  <a:schemeClr val="tx1"/>
                </a:solidFill>
              </a:rPr>
              <a:t>inventaris</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smtClean="0">
                <a:solidFill>
                  <a:schemeClr val="tx1"/>
                </a:solidFill>
              </a:rPr>
              <a:t>konfigurasi</a:t>
            </a:r>
            <a:endParaRPr lang="en-US" sz="2400" dirty="0" smtClean="0">
              <a:solidFill>
                <a:schemeClr val="tx1"/>
              </a:solidFill>
            </a:endParaRPr>
          </a:p>
          <a:p>
            <a:pPr>
              <a:lnSpc>
                <a:spcPct val="150000"/>
              </a:lnSpc>
            </a:pPr>
            <a:r>
              <a:rPr lang="en-US" sz="2400" dirty="0" err="1">
                <a:solidFill>
                  <a:schemeClr val="tx1"/>
                </a:solidFill>
              </a:rPr>
              <a:t>Alat</a:t>
            </a:r>
            <a:r>
              <a:rPr lang="en-US" sz="2400" dirty="0">
                <a:solidFill>
                  <a:schemeClr val="tx1"/>
                </a:solidFill>
              </a:rPr>
              <a:t> </a:t>
            </a:r>
            <a:r>
              <a:rPr lang="en-US" sz="2400" dirty="0" err="1">
                <a:solidFill>
                  <a:schemeClr val="tx1"/>
                </a:solidFill>
              </a:rPr>
              <a:t>penentuan</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manajemen</a:t>
            </a:r>
            <a:r>
              <a:rPr lang="en-US" sz="2400" dirty="0">
                <a:solidFill>
                  <a:schemeClr val="tx1"/>
                </a:solidFill>
              </a:rPr>
              <a:t> template</a:t>
            </a:r>
            <a:endParaRPr lang="en-US" sz="2400" dirty="0" smtClean="0">
              <a:solidFill>
                <a:schemeClr val="tx1"/>
              </a:solidFill>
            </a:endParaRPr>
          </a:p>
          <a:p>
            <a:endParaRPr lang="en-US" sz="1800" dirty="0">
              <a:solidFill>
                <a:schemeClr val="tx1"/>
              </a:solidFill>
            </a:endParaRPr>
          </a:p>
        </p:txBody>
      </p:sp>
      <p:sp>
        <p:nvSpPr>
          <p:cNvPr id="4" name="Date Placeholder 3"/>
          <p:cNvSpPr>
            <a:spLocks noGrp="1"/>
          </p:cNvSpPr>
          <p:nvPr>
            <p:ph type="dt" sz="half" idx="10"/>
          </p:nvPr>
        </p:nvSpPr>
        <p:spPr/>
        <p:txBody>
          <a:bodyPr/>
          <a:lstStyle/>
          <a:p>
            <a:fld id="{D4C1776D-BE21-4A64-ADE5-35C8727F53B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39</a:t>
            </a:fld>
            <a:endParaRPr lang="id-ID"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985" y="3200400"/>
            <a:ext cx="1870015" cy="250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6249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Topics</a:t>
            </a:r>
            <a:endParaRPr lang="en-US"/>
          </a:p>
        </p:txBody>
      </p:sp>
      <p:sp>
        <p:nvSpPr>
          <p:cNvPr id="3" name="Content Placeholder 2"/>
          <p:cNvSpPr>
            <a:spLocks noGrp="1"/>
          </p:cNvSpPr>
          <p:nvPr>
            <p:ph idx="1"/>
          </p:nvPr>
        </p:nvSpPr>
        <p:spPr/>
        <p:txBody>
          <a:bodyPr numCol="1" anchor="ctr">
            <a:normAutofit/>
          </a:bodyPr>
          <a:lstStyle/>
          <a:p>
            <a:pPr>
              <a:lnSpc>
                <a:spcPct val="150000"/>
              </a:lnSpc>
            </a:pPr>
            <a:r>
              <a:rPr lang="en-US" sz="2400" dirty="0" err="1">
                <a:solidFill>
                  <a:schemeClr val="tx1"/>
                </a:solidFill>
              </a:rPr>
              <a:t>Infrastruktur</a:t>
            </a:r>
            <a:r>
              <a:rPr lang="en-US" sz="2400" dirty="0">
                <a:solidFill>
                  <a:schemeClr val="tx1"/>
                </a:solidFill>
              </a:rPr>
              <a:t> Global AWS</a:t>
            </a:r>
          </a:p>
          <a:p>
            <a:pPr>
              <a:lnSpc>
                <a:spcPct val="150000"/>
              </a:lnSpc>
            </a:pPr>
            <a:r>
              <a:rPr lang="id-ID" sz="2400" dirty="0" smtClean="0">
                <a:solidFill>
                  <a:schemeClr val="tx1"/>
                </a:solidFill>
              </a:rPr>
              <a:t>AWS </a:t>
            </a:r>
            <a:r>
              <a:rPr lang="id-ID" sz="2400" dirty="0">
                <a:solidFill>
                  <a:schemeClr val="tx1"/>
                </a:solidFill>
              </a:rPr>
              <a:t>Amazon Virtual Private Cloud (VPC</a:t>
            </a:r>
            <a:r>
              <a:rPr lang="id-ID" sz="2400" dirty="0" smtClean="0">
                <a:solidFill>
                  <a:schemeClr val="tx1"/>
                </a:solidFill>
              </a:rPr>
              <a:t>)</a:t>
            </a:r>
            <a:endParaRPr lang="en-ID" sz="2400" dirty="0" smtClean="0">
              <a:solidFill>
                <a:schemeClr val="tx1"/>
              </a:solidFill>
            </a:endParaRPr>
          </a:p>
          <a:p>
            <a:pPr>
              <a:lnSpc>
                <a:spcPct val="150000"/>
              </a:lnSpc>
            </a:pPr>
            <a:r>
              <a:rPr lang="en-ID" sz="2400" dirty="0" err="1">
                <a:solidFill>
                  <a:schemeClr val="tx1"/>
                </a:solidFill>
              </a:rPr>
              <a:t>K</a:t>
            </a:r>
            <a:r>
              <a:rPr lang="en-ID" sz="2400" dirty="0" err="1" smtClean="0">
                <a:solidFill>
                  <a:schemeClr val="tx1"/>
                </a:solidFill>
              </a:rPr>
              <a:t>eamanan</a:t>
            </a:r>
            <a:r>
              <a:rPr lang="en-ID" sz="2400" dirty="0" smtClean="0">
                <a:solidFill>
                  <a:schemeClr val="tx1"/>
                </a:solidFill>
              </a:rPr>
              <a:t> </a:t>
            </a:r>
            <a:r>
              <a:rPr lang="en-ID" sz="2400" dirty="0" err="1" smtClean="0">
                <a:solidFill>
                  <a:schemeClr val="tx1"/>
                </a:solidFill>
              </a:rPr>
              <a:t>grup</a:t>
            </a:r>
            <a:r>
              <a:rPr lang="en-ID" sz="2400" dirty="0" smtClean="0">
                <a:solidFill>
                  <a:schemeClr val="tx1"/>
                </a:solidFill>
              </a:rPr>
              <a:t> </a:t>
            </a:r>
          </a:p>
          <a:p>
            <a:pPr>
              <a:lnSpc>
                <a:spcPct val="150000"/>
              </a:lnSpc>
            </a:pPr>
            <a:r>
              <a:rPr lang="en-ID" sz="2400" dirty="0" err="1" smtClean="0">
                <a:solidFill>
                  <a:schemeClr val="tx1"/>
                </a:solidFill>
              </a:rPr>
              <a:t>Menghitung</a:t>
            </a:r>
            <a:r>
              <a:rPr lang="id-ID" sz="2400" dirty="0" smtClean="0">
                <a:solidFill>
                  <a:schemeClr val="tx1"/>
                </a:solidFill>
              </a:rPr>
              <a:t> </a:t>
            </a:r>
            <a:r>
              <a:rPr lang="id-ID" sz="2400" dirty="0">
                <a:solidFill>
                  <a:schemeClr val="tx1"/>
                </a:solidFill>
              </a:rPr>
              <a:t>Layanan </a:t>
            </a:r>
            <a:endParaRPr lang="en-ID" sz="2400" dirty="0" smtClean="0">
              <a:solidFill>
                <a:schemeClr val="tx1"/>
              </a:solidFill>
            </a:endParaRPr>
          </a:p>
          <a:p>
            <a:pPr>
              <a:lnSpc>
                <a:spcPct val="150000"/>
              </a:lnSpc>
            </a:pPr>
            <a:r>
              <a:rPr lang="id-ID" sz="2400" dirty="0" smtClean="0">
                <a:solidFill>
                  <a:schemeClr val="tx1"/>
                </a:solidFill>
              </a:rPr>
              <a:t>Amazon </a:t>
            </a:r>
            <a:r>
              <a:rPr lang="id-ID" sz="2400" dirty="0">
                <a:solidFill>
                  <a:schemeClr val="tx1"/>
                </a:solidFill>
              </a:rPr>
              <a:t>Elastic Compute Cloud (EC2)</a:t>
            </a:r>
            <a:endParaRPr lang="en-ID" sz="2400" dirty="0">
              <a:solidFill>
                <a:schemeClr val="tx1"/>
              </a:solidFill>
            </a:endParaRPr>
          </a:p>
        </p:txBody>
      </p:sp>
      <p:sp>
        <p:nvSpPr>
          <p:cNvPr id="4" name="Date Placeholder 3"/>
          <p:cNvSpPr>
            <a:spLocks noGrp="1"/>
          </p:cNvSpPr>
          <p:nvPr>
            <p:ph type="dt" sz="half" idx="10"/>
          </p:nvPr>
        </p:nvSpPr>
        <p:spPr/>
        <p:txBody>
          <a:bodyPr/>
          <a:lstStyle/>
          <a:p>
            <a:fld id="{60563D18-E0F2-4710-8313-6D91CE2C309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Tree>
    <p:extLst>
      <p:ext uri="{BB962C8B-B14F-4D97-AF65-F5344CB8AC3E}">
        <p14:creationId xmlns:p14="http://schemas.microsoft.com/office/powerpoint/2010/main" val="3246843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897" y="391244"/>
            <a:ext cx="7347283" cy="854074"/>
          </a:xfrm>
        </p:spPr>
        <p:txBody>
          <a:bodyPr/>
          <a:lstStyle/>
          <a:p>
            <a:r>
              <a:rPr lang="en-ID" dirty="0" err="1" smtClean="0"/>
              <a:t>Pemantauan</a:t>
            </a:r>
            <a:r>
              <a:rPr lang="en-ID" dirty="0" smtClean="0"/>
              <a:t> Dan </a:t>
            </a:r>
            <a:r>
              <a:rPr lang="en-ID" dirty="0" err="1" smtClean="0"/>
              <a:t>Pembuatan</a:t>
            </a:r>
            <a:r>
              <a:rPr lang="en-ID" dirty="0" smtClean="0"/>
              <a:t> LOG</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dirty="0" err="1" smtClean="0">
                <a:solidFill>
                  <a:schemeClr val="tx1"/>
                </a:solidFill>
              </a:rPr>
              <a:t>Mencakup</a:t>
            </a:r>
            <a:r>
              <a:rPr lang="en-ID" sz="2400" dirty="0" smtClean="0">
                <a:solidFill>
                  <a:schemeClr val="tx1"/>
                </a:solidFill>
              </a:rPr>
              <a:t> </a:t>
            </a:r>
            <a:r>
              <a:rPr lang="en-ID" sz="2400" dirty="0" smtClean="0">
                <a:solidFill>
                  <a:schemeClr val="tx1"/>
                </a:solidFill>
              </a:rPr>
              <a:t>Hal:</a:t>
            </a:r>
            <a:endParaRPr lang="en-US" sz="2400" dirty="0" smtClean="0">
              <a:solidFill>
                <a:schemeClr val="tx1"/>
              </a:solidFill>
            </a:endParaRPr>
          </a:p>
          <a:p>
            <a:pPr>
              <a:lnSpc>
                <a:spcPct val="150000"/>
              </a:lnSpc>
            </a:pPr>
            <a:r>
              <a:rPr lang="en-US" sz="2400" dirty="0" err="1" smtClean="0">
                <a:solidFill>
                  <a:schemeClr val="tx1"/>
                </a:solidFill>
              </a:rPr>
              <a:t>Visibilitas</a:t>
            </a:r>
            <a:r>
              <a:rPr lang="en-US" sz="2400" dirty="0" smtClean="0">
                <a:solidFill>
                  <a:schemeClr val="tx1"/>
                </a:solidFill>
              </a:rPr>
              <a:t> </a:t>
            </a:r>
            <a:r>
              <a:rPr lang="en-US" sz="2400" dirty="0" err="1">
                <a:solidFill>
                  <a:schemeClr val="tx1"/>
                </a:solidFill>
              </a:rPr>
              <a:t>secara</a:t>
            </a:r>
            <a:r>
              <a:rPr lang="en-US" sz="2400" dirty="0">
                <a:solidFill>
                  <a:schemeClr val="tx1"/>
                </a:solidFill>
              </a:rPr>
              <a:t> </a:t>
            </a:r>
            <a:r>
              <a:rPr lang="en-US" sz="2400" dirty="0" err="1">
                <a:solidFill>
                  <a:schemeClr val="tx1"/>
                </a:solidFill>
              </a:rPr>
              <a:t>mendalam</a:t>
            </a:r>
            <a:r>
              <a:rPr lang="en-US" sz="2400" dirty="0">
                <a:solidFill>
                  <a:schemeClr val="tx1"/>
                </a:solidFill>
              </a:rPr>
              <a:t> </a:t>
            </a:r>
            <a:r>
              <a:rPr lang="en-US" sz="2400" dirty="0" err="1">
                <a:solidFill>
                  <a:schemeClr val="tx1"/>
                </a:solidFill>
              </a:rPr>
              <a:t>terhadap</a:t>
            </a:r>
            <a:r>
              <a:rPr lang="en-US" sz="2400" dirty="0">
                <a:solidFill>
                  <a:schemeClr val="tx1"/>
                </a:solidFill>
              </a:rPr>
              <a:t> </a:t>
            </a:r>
            <a:r>
              <a:rPr lang="en-US" sz="2400" dirty="0" err="1">
                <a:solidFill>
                  <a:schemeClr val="tx1"/>
                </a:solidFill>
              </a:rPr>
              <a:t>panggilan</a:t>
            </a:r>
            <a:r>
              <a:rPr lang="en-US" sz="2400" dirty="0">
                <a:solidFill>
                  <a:schemeClr val="tx1"/>
                </a:solidFill>
              </a:rPr>
              <a:t> </a:t>
            </a:r>
            <a:endParaRPr lang="en-US" sz="2400" dirty="0" smtClean="0">
              <a:solidFill>
                <a:schemeClr val="tx1"/>
              </a:solidFill>
            </a:endParaRPr>
          </a:p>
          <a:p>
            <a:pPr>
              <a:lnSpc>
                <a:spcPct val="150000"/>
              </a:lnSpc>
            </a:pPr>
            <a:r>
              <a:rPr lang="en-US" sz="2400" dirty="0" err="1" smtClean="0">
                <a:solidFill>
                  <a:schemeClr val="tx1"/>
                </a:solidFill>
              </a:rPr>
              <a:t>Opsi</a:t>
            </a:r>
            <a:r>
              <a:rPr lang="en-US" sz="2400" dirty="0" smtClean="0">
                <a:solidFill>
                  <a:schemeClr val="tx1"/>
                </a:solidFill>
              </a:rPr>
              <a:t> </a:t>
            </a:r>
            <a:r>
              <a:rPr lang="en-US" sz="2400" dirty="0" err="1">
                <a:solidFill>
                  <a:schemeClr val="tx1"/>
                </a:solidFill>
              </a:rPr>
              <a:t>agregasi</a:t>
            </a:r>
            <a:r>
              <a:rPr lang="en-US" sz="2400" dirty="0">
                <a:solidFill>
                  <a:schemeClr val="tx1"/>
                </a:solidFill>
              </a:rPr>
              <a:t> log, </a:t>
            </a:r>
            <a:r>
              <a:rPr lang="en-US" sz="2400" dirty="0" err="1">
                <a:solidFill>
                  <a:schemeClr val="tx1"/>
                </a:solidFill>
              </a:rPr>
              <a:t>investigasi</a:t>
            </a:r>
            <a:r>
              <a:rPr lang="en-US" sz="2400" dirty="0">
                <a:solidFill>
                  <a:schemeClr val="tx1"/>
                </a:solidFill>
              </a:rPr>
              <a:t> streamline, </a:t>
            </a:r>
            <a:r>
              <a:rPr lang="en-US" sz="2400" dirty="0" err="1">
                <a:solidFill>
                  <a:schemeClr val="tx1"/>
                </a:solidFill>
              </a:rPr>
              <a:t>dan</a:t>
            </a:r>
            <a:r>
              <a:rPr lang="en-US" sz="2400" dirty="0">
                <a:solidFill>
                  <a:schemeClr val="tx1"/>
                </a:solidFill>
              </a:rPr>
              <a:t> </a:t>
            </a:r>
            <a:r>
              <a:rPr lang="en-US" sz="2400" dirty="0" err="1">
                <a:solidFill>
                  <a:schemeClr val="tx1"/>
                </a:solidFill>
              </a:rPr>
              <a:t>pelaporan</a:t>
            </a:r>
            <a:r>
              <a:rPr lang="en-US" sz="2400" dirty="0">
                <a:solidFill>
                  <a:schemeClr val="tx1"/>
                </a:solidFill>
              </a:rPr>
              <a:t> </a:t>
            </a:r>
            <a:r>
              <a:rPr lang="en-US" sz="2400" dirty="0" err="1">
                <a:solidFill>
                  <a:schemeClr val="tx1"/>
                </a:solidFill>
              </a:rPr>
              <a:t>kepatuhan</a:t>
            </a:r>
            <a:endParaRPr lang="en-US" sz="2400" dirty="0">
              <a:solidFill>
                <a:schemeClr val="tx1"/>
              </a:solidFill>
            </a:endParaRPr>
          </a:p>
          <a:p>
            <a:pPr>
              <a:lnSpc>
                <a:spcPct val="150000"/>
              </a:lnSpc>
            </a:pPr>
            <a:r>
              <a:rPr lang="en-US" sz="2400" dirty="0" err="1">
                <a:solidFill>
                  <a:schemeClr val="tx1"/>
                </a:solidFill>
              </a:rPr>
              <a:t>Pemberitahuan</a:t>
            </a:r>
            <a:r>
              <a:rPr lang="en-US" sz="2400" dirty="0">
                <a:solidFill>
                  <a:schemeClr val="tx1"/>
                </a:solidFill>
              </a:rPr>
              <a:t> </a:t>
            </a:r>
            <a:r>
              <a:rPr lang="en-US" sz="2400" dirty="0" err="1">
                <a:solidFill>
                  <a:schemeClr val="tx1"/>
                </a:solidFill>
              </a:rPr>
              <a:t>peringatan</a:t>
            </a:r>
            <a:r>
              <a:rPr lang="en-US" sz="2400" dirty="0">
                <a:solidFill>
                  <a:schemeClr val="tx1"/>
                </a:solidFill>
              </a:rPr>
              <a:t> </a:t>
            </a:r>
            <a:r>
              <a:rPr lang="en-US" sz="2400" dirty="0" err="1" smtClean="0">
                <a:solidFill>
                  <a:schemeClr val="tx1"/>
                </a:solidFill>
              </a:rPr>
              <a:t>melalui</a:t>
            </a:r>
            <a:endParaRPr lang="en-US" sz="2400" dirty="0" smtClean="0">
              <a:solidFill>
                <a:schemeClr val="tx1"/>
              </a:solidFill>
            </a:endParaRPr>
          </a:p>
          <a:p>
            <a:pPr marL="0" indent="0">
              <a:lnSpc>
                <a:spcPct val="150000"/>
              </a:lnSpc>
              <a:buNone/>
            </a:pPr>
            <a:r>
              <a:rPr lang="en-US" sz="2400" dirty="0">
                <a:solidFill>
                  <a:schemeClr val="tx1"/>
                </a:solidFill>
              </a:rPr>
              <a:t> </a:t>
            </a:r>
            <a:r>
              <a:rPr lang="en-US" sz="2400" dirty="0" smtClean="0">
                <a:solidFill>
                  <a:schemeClr val="tx1"/>
                </a:solidFill>
              </a:rPr>
              <a:t> </a:t>
            </a:r>
            <a:r>
              <a:rPr lang="en-US" sz="2400" dirty="0">
                <a:solidFill>
                  <a:schemeClr val="tx1"/>
                </a:solidFill>
              </a:rPr>
              <a:t> Amazon </a:t>
            </a:r>
            <a:r>
              <a:rPr lang="en-US" sz="2400" dirty="0" err="1" smtClean="0">
                <a:solidFill>
                  <a:schemeClr val="tx1"/>
                </a:solidFill>
              </a:rPr>
              <a:t>CloudWatch</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418380E2-2E89-48DC-A8CE-D5CFD93740C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40</a:t>
            </a:fld>
            <a:endParaRPr lang="id-ID"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142" y="3900372"/>
            <a:ext cx="3286125" cy="150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4615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025" y="592222"/>
            <a:ext cx="7347283" cy="854074"/>
          </a:xfrm>
        </p:spPr>
        <p:txBody>
          <a:bodyPr/>
          <a:lstStyle/>
          <a:p>
            <a:r>
              <a:rPr lang="en-ID" dirty="0" smtClean="0"/>
              <a:t>Identity Dan </a:t>
            </a:r>
            <a:r>
              <a:rPr lang="en-ID" dirty="0" err="1" smtClean="0"/>
              <a:t>Akses</a:t>
            </a:r>
            <a:r>
              <a:rPr lang="en-ID" dirty="0" smtClean="0"/>
              <a:t> </a:t>
            </a:r>
            <a:r>
              <a:rPr lang="en-ID" dirty="0" err="1" smtClean="0"/>
              <a:t>Kontrol</a:t>
            </a:r>
            <a:r>
              <a:rPr lang="en-ID" dirty="0" smtClean="0"/>
              <a:t> </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dirty="0" err="1" smtClean="0">
                <a:solidFill>
                  <a:schemeClr val="tx1"/>
                </a:solidFill>
              </a:rPr>
              <a:t>Mencakup</a:t>
            </a:r>
            <a:r>
              <a:rPr lang="en-ID" sz="2400" dirty="0" smtClean="0">
                <a:solidFill>
                  <a:schemeClr val="tx1"/>
                </a:solidFill>
              </a:rPr>
              <a:t> </a:t>
            </a:r>
            <a:r>
              <a:rPr lang="en-ID" sz="2400" dirty="0" smtClean="0">
                <a:solidFill>
                  <a:schemeClr val="tx1"/>
                </a:solidFill>
              </a:rPr>
              <a:t>Hal:</a:t>
            </a:r>
          </a:p>
          <a:p>
            <a:pPr lvl="1">
              <a:lnSpc>
                <a:spcPct val="150000"/>
              </a:lnSpc>
            </a:pPr>
            <a:r>
              <a:rPr lang="en-US" sz="2400" dirty="0">
                <a:solidFill>
                  <a:schemeClr val="tx1"/>
                </a:solidFill>
              </a:rPr>
              <a:t>AWS Identity and Access Management (</a:t>
            </a:r>
            <a:r>
              <a:rPr lang="en-US" sz="2400" dirty="0" smtClean="0">
                <a:solidFill>
                  <a:schemeClr val="tx1"/>
                </a:solidFill>
              </a:rPr>
              <a:t>IAM)</a:t>
            </a:r>
            <a:r>
              <a:rPr lang="en-US" sz="2400" dirty="0">
                <a:solidFill>
                  <a:schemeClr val="tx1"/>
                </a:solidFill>
              </a:rPr>
              <a:t> </a:t>
            </a:r>
            <a:endParaRPr lang="en-US" sz="2400" dirty="0" smtClean="0">
              <a:solidFill>
                <a:schemeClr val="tx1"/>
              </a:solidFill>
            </a:endParaRPr>
          </a:p>
          <a:p>
            <a:pPr lvl="1">
              <a:lnSpc>
                <a:spcPct val="150000"/>
              </a:lnSpc>
            </a:pPr>
            <a:r>
              <a:rPr lang="en-US" sz="2400" dirty="0" smtClean="0">
                <a:solidFill>
                  <a:schemeClr val="tx1"/>
                </a:solidFill>
              </a:rPr>
              <a:t>AWS </a:t>
            </a:r>
            <a:r>
              <a:rPr lang="en-US" sz="2400" dirty="0">
                <a:solidFill>
                  <a:schemeClr val="tx1"/>
                </a:solidFill>
              </a:rPr>
              <a:t>Multi-Factor </a:t>
            </a:r>
            <a:r>
              <a:rPr lang="en-US" sz="2400" dirty="0" smtClean="0">
                <a:solidFill>
                  <a:schemeClr val="tx1"/>
                </a:solidFill>
              </a:rPr>
              <a:t>Authentication</a:t>
            </a:r>
            <a:r>
              <a:rPr lang="en-US" sz="2400" dirty="0">
                <a:solidFill>
                  <a:schemeClr val="tx1"/>
                </a:solidFill>
              </a:rPr>
              <a:t> </a:t>
            </a:r>
            <a:r>
              <a:rPr lang="en-US" sz="2400" dirty="0" err="1" smtClean="0">
                <a:solidFill>
                  <a:schemeClr val="tx1"/>
                </a:solidFill>
              </a:rPr>
              <a:t>perangkat</a:t>
            </a:r>
            <a:r>
              <a:rPr lang="en-US" sz="2400" dirty="0" smtClean="0">
                <a:solidFill>
                  <a:schemeClr val="tx1"/>
                </a:solidFill>
              </a:rPr>
              <a:t> </a:t>
            </a:r>
            <a:r>
              <a:rPr lang="en-US" sz="2400" dirty="0" err="1">
                <a:solidFill>
                  <a:schemeClr val="tx1"/>
                </a:solidFill>
              </a:rPr>
              <a:t>keras</a:t>
            </a:r>
            <a:endParaRPr lang="en-US" sz="2400" dirty="0">
              <a:solidFill>
                <a:schemeClr val="tx1"/>
              </a:solidFill>
            </a:endParaRPr>
          </a:p>
          <a:p>
            <a:pPr lvl="1">
              <a:lnSpc>
                <a:spcPct val="150000"/>
              </a:lnSpc>
            </a:pPr>
            <a:r>
              <a:rPr lang="en-US" sz="2400" dirty="0">
                <a:solidFill>
                  <a:schemeClr val="tx1"/>
                </a:solidFill>
              </a:rPr>
              <a:t>AWS Directory </a:t>
            </a:r>
            <a:r>
              <a:rPr lang="en-US" sz="2400" dirty="0" smtClean="0">
                <a:solidFill>
                  <a:schemeClr val="tx1"/>
                </a:solidFill>
              </a:rPr>
              <a:t>Service</a:t>
            </a:r>
            <a:endParaRPr lang="en-US" sz="2400" dirty="0">
              <a:solidFill>
                <a:schemeClr val="tx1"/>
              </a:solidFill>
            </a:endParaRPr>
          </a:p>
        </p:txBody>
      </p:sp>
      <p:sp>
        <p:nvSpPr>
          <p:cNvPr id="4" name="Date Placeholder 3"/>
          <p:cNvSpPr>
            <a:spLocks noGrp="1"/>
          </p:cNvSpPr>
          <p:nvPr>
            <p:ph type="dt" sz="half" idx="10"/>
          </p:nvPr>
        </p:nvSpPr>
        <p:spPr/>
        <p:txBody>
          <a:bodyPr/>
          <a:lstStyle/>
          <a:p>
            <a:fld id="{D5C718F5-E98E-4A80-B798-A4C6EBDCCC7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41</a:t>
            </a:fld>
            <a:endParaRPr lang="id-ID"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314" y="3522341"/>
            <a:ext cx="1746913" cy="2135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738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393" y="570257"/>
            <a:ext cx="7347283" cy="854074"/>
          </a:xfrm>
        </p:spPr>
        <p:txBody>
          <a:bodyPr/>
          <a:lstStyle/>
          <a:p>
            <a:r>
              <a:rPr lang="en-ID" dirty="0" err="1" smtClean="0"/>
              <a:t>Pengujian</a:t>
            </a:r>
            <a:r>
              <a:rPr lang="en-ID" dirty="0" smtClean="0"/>
              <a:t> </a:t>
            </a:r>
            <a:r>
              <a:rPr lang="en-ID" dirty="0" err="1" smtClean="0"/>
              <a:t>Penetrasi</a:t>
            </a:r>
            <a:r>
              <a:rPr lang="en-ID" dirty="0" smtClean="0"/>
              <a:t> </a:t>
            </a:r>
            <a:endParaRPr lang="en-US" dirty="0"/>
          </a:p>
        </p:txBody>
      </p:sp>
      <p:sp>
        <p:nvSpPr>
          <p:cNvPr id="3" name="Content Placeholder 2"/>
          <p:cNvSpPr>
            <a:spLocks noGrp="1"/>
          </p:cNvSpPr>
          <p:nvPr>
            <p:ph idx="1"/>
          </p:nvPr>
        </p:nvSpPr>
        <p:spPr>
          <a:xfrm>
            <a:off x="184897" y="1451811"/>
            <a:ext cx="8814723" cy="4222671"/>
          </a:xfrm>
        </p:spPr>
        <p:txBody>
          <a:bodyPr anchor="ctr">
            <a:normAutofit/>
          </a:bodyPr>
          <a:lstStyle/>
          <a:p>
            <a:pPr marL="0" indent="0" algn="just">
              <a:lnSpc>
                <a:spcPct val="150000"/>
              </a:lnSpc>
              <a:buNone/>
            </a:pPr>
            <a:r>
              <a:rPr lang="en-US" sz="2400" dirty="0" smtClean="0">
                <a:solidFill>
                  <a:schemeClr val="tx1"/>
                </a:solidFill>
              </a:rPr>
              <a:t>AWS </a:t>
            </a:r>
            <a:r>
              <a:rPr lang="en-US" sz="2400" dirty="0" err="1">
                <a:solidFill>
                  <a:schemeClr val="tx1"/>
                </a:solidFill>
              </a:rPr>
              <a:t>secara</a:t>
            </a:r>
            <a:r>
              <a:rPr lang="en-US" sz="2400" dirty="0">
                <a:solidFill>
                  <a:schemeClr val="tx1"/>
                </a:solidFill>
              </a:rPr>
              <a:t> </a:t>
            </a:r>
            <a:r>
              <a:rPr lang="en-US" sz="2400" dirty="0" err="1">
                <a:solidFill>
                  <a:schemeClr val="tx1"/>
                </a:solidFill>
              </a:rPr>
              <a:t>terus-menerus</a:t>
            </a:r>
            <a:r>
              <a:rPr lang="en-US" sz="2400" dirty="0">
                <a:solidFill>
                  <a:schemeClr val="tx1"/>
                </a:solidFill>
              </a:rPr>
              <a:t> </a:t>
            </a:r>
            <a:r>
              <a:rPr lang="en-US" sz="2400" dirty="0" err="1">
                <a:solidFill>
                  <a:schemeClr val="tx1"/>
                </a:solidFill>
              </a:rPr>
              <a:t>menguji</a:t>
            </a:r>
            <a:r>
              <a:rPr lang="en-US" sz="2400" dirty="0">
                <a:solidFill>
                  <a:schemeClr val="tx1"/>
                </a:solidFill>
              </a:rPr>
              <a:t> </a:t>
            </a:r>
            <a:r>
              <a:rPr lang="en-US" sz="2400" dirty="0" err="1" smtClean="0">
                <a:solidFill>
                  <a:schemeClr val="tx1"/>
                </a:solidFill>
              </a:rPr>
              <a:t>infrastrukturnya</a:t>
            </a:r>
            <a:r>
              <a:rPr lang="en-US" sz="2400" dirty="0" smtClean="0">
                <a:solidFill>
                  <a:schemeClr val="tx1"/>
                </a:solidFill>
              </a:rPr>
              <a:t>, </a:t>
            </a:r>
            <a:r>
              <a:rPr lang="en-US" sz="2400" dirty="0">
                <a:solidFill>
                  <a:schemeClr val="tx1"/>
                </a:solidFill>
              </a:rPr>
              <a:t>AWS </a:t>
            </a:r>
            <a:r>
              <a:rPr lang="en-US" sz="2400" dirty="0" err="1">
                <a:solidFill>
                  <a:schemeClr val="tx1"/>
                </a:solidFill>
              </a:rPr>
              <a:t>dapat</a:t>
            </a:r>
            <a:r>
              <a:rPr lang="en-US" sz="2400" dirty="0">
                <a:solidFill>
                  <a:schemeClr val="tx1"/>
                </a:solidFill>
              </a:rPr>
              <a:t> </a:t>
            </a:r>
            <a:r>
              <a:rPr lang="en-US" sz="2400" dirty="0" err="1">
                <a:solidFill>
                  <a:schemeClr val="tx1"/>
                </a:solidFill>
              </a:rPr>
              <a:t>melakukan</a:t>
            </a:r>
            <a:r>
              <a:rPr lang="en-US" sz="2400" dirty="0">
                <a:solidFill>
                  <a:schemeClr val="tx1"/>
                </a:solidFill>
              </a:rPr>
              <a:t> </a:t>
            </a:r>
            <a:r>
              <a:rPr lang="en-US" sz="2400" dirty="0" err="1">
                <a:solidFill>
                  <a:schemeClr val="tx1"/>
                </a:solidFill>
              </a:rPr>
              <a:t>penilaian</a:t>
            </a:r>
            <a:r>
              <a:rPr lang="en-US" sz="2400" dirty="0">
                <a:solidFill>
                  <a:schemeClr val="tx1"/>
                </a:solidFill>
              </a:rPr>
              <a:t> </a:t>
            </a:r>
            <a:r>
              <a:rPr lang="en-US" sz="2400" dirty="0" err="1">
                <a:solidFill>
                  <a:schemeClr val="tx1"/>
                </a:solidFill>
              </a:rPr>
              <a:t>keamanan</a:t>
            </a:r>
            <a:r>
              <a:rPr lang="en-US" sz="2400" dirty="0">
                <a:solidFill>
                  <a:schemeClr val="tx1"/>
                </a:solidFill>
              </a:rPr>
              <a:t> </a:t>
            </a:r>
            <a:r>
              <a:rPr lang="en-US" sz="2400" dirty="0" err="1">
                <a:solidFill>
                  <a:schemeClr val="tx1"/>
                </a:solidFill>
              </a:rPr>
              <a:t>atau</a:t>
            </a:r>
            <a:r>
              <a:rPr lang="en-US" sz="2400" dirty="0">
                <a:solidFill>
                  <a:schemeClr val="tx1"/>
                </a:solidFill>
              </a:rPr>
              <a:t> </a:t>
            </a:r>
            <a:r>
              <a:rPr lang="en-US" sz="2400" dirty="0" err="1">
                <a:solidFill>
                  <a:schemeClr val="tx1"/>
                </a:solidFill>
              </a:rPr>
              <a:t>pengujian</a:t>
            </a:r>
            <a:r>
              <a:rPr lang="en-US" sz="2400" dirty="0">
                <a:solidFill>
                  <a:schemeClr val="tx1"/>
                </a:solidFill>
              </a:rPr>
              <a:t> </a:t>
            </a:r>
            <a:r>
              <a:rPr lang="en-US" sz="2400" dirty="0" err="1">
                <a:solidFill>
                  <a:schemeClr val="tx1"/>
                </a:solidFill>
              </a:rPr>
              <a:t>penetrasi</a:t>
            </a:r>
            <a:r>
              <a:rPr lang="en-US" sz="2400" dirty="0">
                <a:solidFill>
                  <a:schemeClr val="tx1"/>
                </a:solidFill>
              </a:rPr>
              <a:t> </a:t>
            </a:r>
            <a:r>
              <a:rPr lang="en-US" sz="2400" dirty="0" err="1">
                <a:solidFill>
                  <a:schemeClr val="tx1"/>
                </a:solidFill>
              </a:rPr>
              <a:t>terhadap</a:t>
            </a:r>
            <a:r>
              <a:rPr lang="en-US" sz="2400" dirty="0">
                <a:solidFill>
                  <a:schemeClr val="tx1"/>
                </a:solidFill>
              </a:rPr>
              <a:t> </a:t>
            </a:r>
            <a:r>
              <a:rPr lang="en-US" sz="2400" dirty="0" err="1">
                <a:solidFill>
                  <a:schemeClr val="tx1"/>
                </a:solidFill>
              </a:rPr>
              <a:t>infrastruktur</a:t>
            </a:r>
            <a:r>
              <a:rPr lang="en-US" sz="2400" dirty="0">
                <a:solidFill>
                  <a:schemeClr val="tx1"/>
                </a:solidFill>
              </a:rPr>
              <a:t> AWS </a:t>
            </a:r>
            <a:r>
              <a:rPr lang="en-US" sz="2400" dirty="0" err="1">
                <a:solidFill>
                  <a:schemeClr val="tx1"/>
                </a:solidFill>
              </a:rPr>
              <a:t>mereka</a:t>
            </a:r>
            <a:r>
              <a:rPr lang="en-US" sz="2400" dirty="0">
                <a:solidFill>
                  <a:schemeClr val="tx1"/>
                </a:solidFill>
              </a:rPr>
              <a:t> </a:t>
            </a:r>
            <a:r>
              <a:rPr lang="en-US" sz="2400" dirty="0" err="1">
                <a:solidFill>
                  <a:schemeClr val="tx1"/>
                </a:solidFill>
              </a:rPr>
              <a:t>tanpa</a:t>
            </a:r>
            <a:r>
              <a:rPr lang="en-US" sz="2400" dirty="0">
                <a:solidFill>
                  <a:schemeClr val="tx1"/>
                </a:solidFill>
              </a:rPr>
              <a:t> </a:t>
            </a:r>
            <a:r>
              <a:rPr lang="en-US" sz="2400" dirty="0" err="1">
                <a:solidFill>
                  <a:schemeClr val="tx1"/>
                </a:solidFill>
              </a:rPr>
              <a:t>persetujuan</a:t>
            </a:r>
            <a:r>
              <a:rPr lang="en-US" sz="2400" dirty="0">
                <a:solidFill>
                  <a:schemeClr val="tx1"/>
                </a:solidFill>
              </a:rPr>
              <a:t> </a:t>
            </a:r>
            <a:r>
              <a:rPr lang="en-US" sz="2400" dirty="0" err="1">
                <a:solidFill>
                  <a:schemeClr val="tx1"/>
                </a:solidFill>
              </a:rPr>
              <a:t>terlebih</a:t>
            </a:r>
            <a:r>
              <a:rPr lang="en-US" sz="2400" dirty="0">
                <a:solidFill>
                  <a:schemeClr val="tx1"/>
                </a:solidFill>
              </a:rPr>
              <a:t> </a:t>
            </a:r>
            <a:r>
              <a:rPr lang="en-US" sz="2400" dirty="0" err="1">
                <a:solidFill>
                  <a:schemeClr val="tx1"/>
                </a:solidFill>
              </a:rPr>
              <a:t>dahulu</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sejumlah</a:t>
            </a:r>
            <a:r>
              <a:rPr lang="en-US" sz="2400" dirty="0">
                <a:solidFill>
                  <a:schemeClr val="tx1"/>
                </a:solidFill>
              </a:rPr>
              <a:t> </a:t>
            </a:r>
            <a:r>
              <a:rPr lang="en-US" sz="2400" dirty="0" err="1">
                <a:solidFill>
                  <a:schemeClr val="tx1"/>
                </a:solidFill>
              </a:rPr>
              <a:t>layanan</a:t>
            </a:r>
            <a:r>
              <a:rPr lang="en-US" sz="2400" dirty="0">
                <a:solidFill>
                  <a:schemeClr val="tx1"/>
                </a:solidFill>
              </a:rPr>
              <a:t> </a:t>
            </a:r>
            <a:r>
              <a:rPr lang="en-US" sz="2400" dirty="0" err="1" smtClean="0">
                <a:solidFill>
                  <a:schemeClr val="tx1"/>
                </a:solidFill>
              </a:rPr>
              <a:t>inti</a:t>
            </a:r>
            <a:r>
              <a:rPr lang="en-US" sz="2400" dirty="0">
                <a:solidFill>
                  <a:schemeClr val="tx1"/>
                </a:solidFill>
              </a:rPr>
              <a:t>.</a:t>
            </a:r>
          </a:p>
        </p:txBody>
      </p:sp>
      <p:sp>
        <p:nvSpPr>
          <p:cNvPr id="4" name="Date Placeholder 3"/>
          <p:cNvSpPr>
            <a:spLocks noGrp="1"/>
          </p:cNvSpPr>
          <p:nvPr>
            <p:ph type="dt" sz="half" idx="10"/>
          </p:nvPr>
        </p:nvSpPr>
        <p:spPr/>
        <p:txBody>
          <a:bodyPr/>
          <a:lstStyle/>
          <a:p>
            <a:fld id="{B2CCAA47-85C1-421A-BA47-AF8657FE4CA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42</a:t>
            </a:fld>
            <a:endParaRPr lang="id-ID"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7593" y="4227670"/>
            <a:ext cx="3220587" cy="144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331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Keamanan</a:t>
            </a:r>
            <a:r>
              <a:rPr lang="en-ID" dirty="0" smtClean="0"/>
              <a:t> AWS</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id-ID" sz="2400" dirty="0">
                <a:solidFill>
                  <a:schemeClr val="tx1"/>
                </a:solidFill>
              </a:rPr>
              <a:t>Merupakan prioritas tertinggi </a:t>
            </a:r>
            <a:endParaRPr lang="en-ID" sz="2400" dirty="0" smtClean="0">
              <a:solidFill>
                <a:schemeClr val="tx1"/>
              </a:solidFill>
            </a:endParaRPr>
          </a:p>
          <a:p>
            <a:pPr>
              <a:lnSpc>
                <a:spcPct val="150000"/>
              </a:lnSpc>
            </a:pPr>
            <a:r>
              <a:rPr lang="id-ID" sz="2400" dirty="0" smtClean="0">
                <a:solidFill>
                  <a:schemeClr val="tx1"/>
                </a:solidFill>
              </a:rPr>
              <a:t>keamanan </a:t>
            </a:r>
            <a:r>
              <a:rPr lang="en-ID" sz="2400" dirty="0" err="1" smtClean="0">
                <a:solidFill>
                  <a:schemeClr val="tx1"/>
                </a:solidFill>
              </a:rPr>
              <a:t>Grup</a:t>
            </a:r>
            <a:endParaRPr lang="en-ID" sz="2400" dirty="0" smtClean="0">
              <a:solidFill>
                <a:schemeClr val="tx1"/>
              </a:solidFill>
            </a:endParaRPr>
          </a:p>
          <a:p>
            <a:pPr lvl="1">
              <a:lnSpc>
                <a:spcPct val="150000"/>
              </a:lnSpc>
              <a:buFont typeface="Wingdings" pitchFamily="2" charset="2"/>
              <a:buChar char="ü"/>
            </a:pPr>
            <a:r>
              <a:rPr lang="id-ID" sz="2400" dirty="0" smtClean="0">
                <a:solidFill>
                  <a:schemeClr val="tx1"/>
                </a:solidFill>
              </a:rPr>
              <a:t>Bertindak </a:t>
            </a:r>
            <a:r>
              <a:rPr lang="id-ID" sz="2400" dirty="0">
                <a:solidFill>
                  <a:schemeClr val="tx1"/>
                </a:solidFill>
              </a:rPr>
              <a:t>sebagai firewall </a:t>
            </a:r>
            <a:r>
              <a:rPr lang="id-ID" sz="2400" dirty="0" smtClean="0">
                <a:solidFill>
                  <a:schemeClr val="tx1"/>
                </a:solidFill>
              </a:rPr>
              <a:t>bawaan</a:t>
            </a:r>
            <a:endParaRPr lang="en-ID" sz="2400" dirty="0" smtClean="0">
              <a:solidFill>
                <a:schemeClr val="tx1"/>
              </a:solidFill>
            </a:endParaRPr>
          </a:p>
          <a:p>
            <a:pPr lvl="1">
              <a:lnSpc>
                <a:spcPct val="150000"/>
              </a:lnSpc>
              <a:buFont typeface="Wingdings" pitchFamily="2" charset="2"/>
              <a:buChar char="ü"/>
            </a:pPr>
            <a:r>
              <a:rPr lang="id-ID" sz="2400" dirty="0" smtClean="0">
                <a:solidFill>
                  <a:schemeClr val="tx1"/>
                </a:solidFill>
              </a:rPr>
              <a:t> </a:t>
            </a:r>
            <a:r>
              <a:rPr lang="id-ID" sz="2400" dirty="0">
                <a:solidFill>
                  <a:schemeClr val="tx1"/>
                </a:solidFill>
              </a:rPr>
              <a:t>Kontrol aksesibilitas ke </a:t>
            </a:r>
            <a:r>
              <a:rPr lang="id-ID" sz="2400" dirty="0" smtClean="0">
                <a:solidFill>
                  <a:schemeClr val="tx1"/>
                </a:solidFill>
              </a:rPr>
              <a:t>instance</a:t>
            </a:r>
            <a:endParaRPr lang="en-US" sz="2400" dirty="0">
              <a:solidFill>
                <a:schemeClr val="tx1"/>
              </a:solidFill>
            </a:endParaRPr>
          </a:p>
        </p:txBody>
      </p:sp>
      <p:sp>
        <p:nvSpPr>
          <p:cNvPr id="4" name="Date Placeholder 3"/>
          <p:cNvSpPr>
            <a:spLocks noGrp="1"/>
          </p:cNvSpPr>
          <p:nvPr>
            <p:ph type="dt" sz="half" idx="10"/>
          </p:nvPr>
        </p:nvSpPr>
        <p:spPr/>
        <p:txBody>
          <a:bodyPr/>
          <a:lstStyle/>
          <a:p>
            <a:fld id="{55582258-C885-4FFE-A6A8-449A0A76242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43</a:t>
            </a:fld>
            <a:endParaRPr lang="id-ID" dirty="0"/>
          </a:p>
        </p:txBody>
      </p:sp>
      <p:pic>
        <p:nvPicPr>
          <p:cNvPr id="7" name="Picture 6"/>
          <p:cNvPicPr>
            <a:picLocks noChangeAspect="1"/>
          </p:cNvPicPr>
          <p:nvPr/>
        </p:nvPicPr>
        <p:blipFill>
          <a:blip r:embed="rId3"/>
          <a:stretch>
            <a:fillRect/>
          </a:stretch>
        </p:blipFill>
        <p:spPr>
          <a:xfrm>
            <a:off x="5534024" y="3571667"/>
            <a:ext cx="2095075" cy="2728203"/>
          </a:xfrm>
          <a:prstGeom prst="rect">
            <a:avLst/>
          </a:prstGeom>
        </p:spPr>
      </p:pic>
    </p:spTree>
    <p:extLst>
      <p:ext uri="{BB962C8B-B14F-4D97-AF65-F5344CB8AC3E}">
        <p14:creationId xmlns:p14="http://schemas.microsoft.com/office/powerpoint/2010/main" val="424081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Keamanan</a:t>
            </a:r>
            <a:r>
              <a:rPr lang="en-US" dirty="0" smtClean="0"/>
              <a:t> AWS</a:t>
            </a:r>
            <a:endParaRPr lang="en-US" dirty="0"/>
          </a:p>
        </p:txBody>
      </p:sp>
      <p:pic>
        <p:nvPicPr>
          <p:cNvPr id="7" name="Content Placeholder 6"/>
          <p:cNvPicPr>
            <a:picLocks noGrp="1" noChangeAspect="1"/>
          </p:cNvPicPr>
          <p:nvPr>
            <p:ph idx="1"/>
          </p:nvPr>
        </p:nvPicPr>
        <p:blipFill>
          <a:blip r:embed="rId3"/>
          <a:stretch>
            <a:fillRect/>
          </a:stretch>
        </p:blipFill>
        <p:spPr>
          <a:xfrm>
            <a:off x="0" y="1703370"/>
            <a:ext cx="9144000" cy="4222785"/>
          </a:xfrm>
          <a:prstGeom prst="rect">
            <a:avLst/>
          </a:prstGeom>
        </p:spPr>
      </p:pic>
      <p:sp>
        <p:nvSpPr>
          <p:cNvPr id="4" name="Date Placeholder 3"/>
          <p:cNvSpPr>
            <a:spLocks noGrp="1"/>
          </p:cNvSpPr>
          <p:nvPr>
            <p:ph type="dt" sz="half" idx="10"/>
          </p:nvPr>
        </p:nvSpPr>
        <p:spPr/>
        <p:txBody>
          <a:bodyPr/>
          <a:lstStyle/>
          <a:p>
            <a:fld id="{FB316424-6C4F-4273-AB4F-0A2BF085F7D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44</a:t>
            </a:fld>
            <a:endParaRPr lang="id-ID" dirty="0"/>
          </a:p>
        </p:txBody>
      </p:sp>
    </p:spTree>
    <p:extLst>
      <p:ext uri="{BB962C8B-B14F-4D97-AF65-F5344CB8AC3E}">
        <p14:creationId xmlns:p14="http://schemas.microsoft.com/office/powerpoint/2010/main" val="14460018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Kesimpulan</a:t>
            </a:r>
            <a:r>
              <a:rPr lang="en-ID" dirty="0" smtClean="0"/>
              <a:t> </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id-ID" sz="2400" dirty="0">
                <a:solidFill>
                  <a:schemeClr val="tx1"/>
                </a:solidFill>
              </a:rPr>
              <a:t>Kelompok keamanan </a:t>
            </a:r>
            <a:r>
              <a:rPr lang="id-ID" sz="2400" dirty="0" smtClean="0">
                <a:solidFill>
                  <a:schemeClr val="tx1"/>
                </a:solidFill>
              </a:rPr>
              <a:t>Amazon EC2</a:t>
            </a:r>
            <a:r>
              <a:rPr lang="en-ID" sz="2400" dirty="0" smtClean="0">
                <a:solidFill>
                  <a:schemeClr val="tx1"/>
                </a:solidFill>
              </a:rPr>
              <a:t>:</a:t>
            </a:r>
          </a:p>
          <a:p>
            <a:pPr lvl="1">
              <a:lnSpc>
                <a:spcPct val="150000"/>
              </a:lnSpc>
              <a:buFont typeface="Wingdings" pitchFamily="2" charset="2"/>
              <a:buChar char="ü"/>
            </a:pPr>
            <a:r>
              <a:rPr lang="id-ID" sz="2400" dirty="0" smtClean="0">
                <a:solidFill>
                  <a:schemeClr val="tx1"/>
                </a:solidFill>
              </a:rPr>
              <a:t> </a:t>
            </a:r>
            <a:r>
              <a:rPr lang="id-ID" sz="2400" dirty="0">
                <a:solidFill>
                  <a:schemeClr val="tx1"/>
                </a:solidFill>
              </a:rPr>
              <a:t>Berikan firewall </a:t>
            </a:r>
            <a:r>
              <a:rPr lang="id-ID" sz="2400" dirty="0" smtClean="0">
                <a:solidFill>
                  <a:schemeClr val="tx1"/>
                </a:solidFill>
              </a:rPr>
              <a:t>virtual</a:t>
            </a:r>
            <a:endParaRPr lang="en-ID" sz="2400" dirty="0" smtClean="0">
              <a:solidFill>
                <a:schemeClr val="tx1"/>
              </a:solidFill>
            </a:endParaRPr>
          </a:p>
          <a:p>
            <a:pPr lvl="1">
              <a:lnSpc>
                <a:spcPct val="150000"/>
              </a:lnSpc>
              <a:buFont typeface="Wingdings" pitchFamily="2" charset="2"/>
              <a:buChar char="ü"/>
            </a:pPr>
            <a:r>
              <a:rPr lang="id-ID" sz="2400" dirty="0" smtClean="0">
                <a:solidFill>
                  <a:schemeClr val="tx1"/>
                </a:solidFill>
              </a:rPr>
              <a:t> </a:t>
            </a:r>
            <a:r>
              <a:rPr lang="id-ID" sz="2400" dirty="0">
                <a:solidFill>
                  <a:schemeClr val="tx1"/>
                </a:solidFill>
              </a:rPr>
              <a:t>Kontrol akses ke instance melalui </a:t>
            </a:r>
            <a:r>
              <a:rPr lang="id-ID" sz="2400" dirty="0" smtClean="0">
                <a:solidFill>
                  <a:schemeClr val="tx1"/>
                </a:solidFill>
              </a:rPr>
              <a:t>aturan</a:t>
            </a:r>
            <a:endParaRPr lang="en-ID" sz="2400" dirty="0" smtClean="0">
              <a:solidFill>
                <a:schemeClr val="tx1"/>
              </a:solidFill>
            </a:endParaRPr>
          </a:p>
          <a:p>
            <a:pPr lvl="1">
              <a:lnSpc>
                <a:spcPct val="150000"/>
              </a:lnSpc>
              <a:buFont typeface="Wingdings" pitchFamily="2" charset="2"/>
              <a:buChar char="ü"/>
            </a:pPr>
            <a:r>
              <a:rPr lang="id-ID" sz="2400" dirty="0" smtClean="0">
                <a:solidFill>
                  <a:schemeClr val="tx1"/>
                </a:solidFill>
              </a:rPr>
              <a:t> </a:t>
            </a:r>
            <a:r>
              <a:rPr lang="id-ID" sz="2400" dirty="0">
                <a:solidFill>
                  <a:schemeClr val="tx1"/>
                </a:solidFill>
              </a:rPr>
              <a:t>Dikelola melalui konsol manajemen AWS</a:t>
            </a:r>
            <a:endParaRPr lang="en-US" sz="2400" dirty="0">
              <a:solidFill>
                <a:schemeClr val="tx1"/>
              </a:solidFill>
            </a:endParaRPr>
          </a:p>
        </p:txBody>
      </p:sp>
      <p:sp>
        <p:nvSpPr>
          <p:cNvPr id="4" name="Date Placeholder 3"/>
          <p:cNvSpPr>
            <a:spLocks noGrp="1"/>
          </p:cNvSpPr>
          <p:nvPr>
            <p:ph type="dt" sz="half" idx="10"/>
          </p:nvPr>
        </p:nvSpPr>
        <p:spPr/>
        <p:txBody>
          <a:bodyPr/>
          <a:lstStyle/>
          <a:p>
            <a:fld id="{3AFCFC2B-EF60-4778-B730-FD1AE8B6D8A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45</a:t>
            </a:fld>
            <a:endParaRPr lang="id-ID" dirty="0"/>
          </a:p>
        </p:txBody>
      </p:sp>
    </p:spTree>
    <p:extLst>
      <p:ext uri="{BB962C8B-B14F-4D97-AF65-F5344CB8AC3E}">
        <p14:creationId xmlns:p14="http://schemas.microsoft.com/office/powerpoint/2010/main" val="396472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a:t>
            </a:r>
          </a:p>
        </p:txBody>
      </p:sp>
      <p:sp>
        <p:nvSpPr>
          <p:cNvPr id="4" name="Date Placeholder 3"/>
          <p:cNvSpPr>
            <a:spLocks noGrp="1"/>
          </p:cNvSpPr>
          <p:nvPr>
            <p:ph type="dt" sz="half" idx="10"/>
          </p:nvPr>
        </p:nvSpPr>
        <p:spPr/>
        <p:txBody>
          <a:bodyPr/>
          <a:lstStyle/>
          <a:p>
            <a:fld id="{F110E02B-9E49-4735-8FF3-93D959BFA4CF}"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46</a:t>
            </a:fld>
            <a:endParaRPr lang="id-ID" dirty="0"/>
          </a:p>
        </p:txBody>
      </p:sp>
    </p:spTree>
    <p:extLst>
      <p:ext uri="{BB962C8B-B14F-4D97-AF65-F5344CB8AC3E}">
        <p14:creationId xmlns:p14="http://schemas.microsoft.com/office/powerpoint/2010/main" val="3943044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a:t>
            </a:r>
          </a:p>
        </p:txBody>
      </p:sp>
      <p:sp>
        <p:nvSpPr>
          <p:cNvPr id="3" name="Content Placeholder 2"/>
          <p:cNvSpPr>
            <a:spLocks noGrp="1"/>
          </p:cNvSpPr>
          <p:nvPr>
            <p:ph idx="1"/>
          </p:nvPr>
        </p:nvSpPr>
        <p:spPr/>
        <p:txBody>
          <a:bodyPr anchor="ctr">
            <a:normAutofit/>
          </a:bodyPr>
          <a:lstStyle/>
          <a:p>
            <a:pPr marL="0" indent="0">
              <a:lnSpc>
                <a:spcPct val="150000"/>
              </a:lnSpc>
              <a:buNone/>
            </a:pPr>
            <a:r>
              <a:rPr lang="id-ID" sz="2800" dirty="0">
                <a:solidFill>
                  <a:schemeClr val="tx1"/>
                </a:solidFill>
              </a:rPr>
              <a:t>Katalog </a:t>
            </a:r>
            <a:endParaRPr lang="en-ID" sz="2800" dirty="0">
              <a:solidFill>
                <a:schemeClr val="tx1"/>
              </a:solidFill>
            </a:endParaRPr>
          </a:p>
          <a:p>
            <a:pPr lvl="1">
              <a:lnSpc>
                <a:spcPct val="150000"/>
              </a:lnSpc>
              <a:buFont typeface="Wingdings" pitchFamily="2" charset="2"/>
              <a:buChar char="ü"/>
            </a:pPr>
            <a:r>
              <a:rPr lang="id-ID" sz="2800" dirty="0" smtClean="0">
                <a:solidFill>
                  <a:schemeClr val="tx1"/>
                </a:solidFill>
              </a:rPr>
              <a:t>Layanan </a:t>
            </a:r>
            <a:r>
              <a:rPr lang="id-ID" sz="2800" dirty="0">
                <a:solidFill>
                  <a:schemeClr val="tx1"/>
                </a:solidFill>
              </a:rPr>
              <a:t>aplikasi </a:t>
            </a:r>
            <a:endParaRPr lang="en-ID" sz="2800" dirty="0" smtClean="0">
              <a:solidFill>
                <a:schemeClr val="tx1"/>
              </a:solidFill>
            </a:endParaRPr>
          </a:p>
          <a:p>
            <a:pPr lvl="1">
              <a:lnSpc>
                <a:spcPct val="150000"/>
              </a:lnSpc>
              <a:buFont typeface="Wingdings" pitchFamily="2" charset="2"/>
              <a:buChar char="ü"/>
            </a:pPr>
            <a:r>
              <a:rPr lang="id-ID" sz="2800" dirty="0" smtClean="0">
                <a:solidFill>
                  <a:schemeClr val="tx1"/>
                </a:solidFill>
              </a:rPr>
              <a:t>Server </a:t>
            </a:r>
            <a:r>
              <a:rPr lang="id-ID" sz="2800" dirty="0">
                <a:solidFill>
                  <a:schemeClr val="tx1"/>
                </a:solidFill>
              </a:rPr>
              <a:t>pribadi virtual </a:t>
            </a:r>
            <a:endParaRPr lang="en-ID" sz="2800" dirty="0" smtClean="0">
              <a:solidFill>
                <a:schemeClr val="tx1"/>
              </a:solidFill>
            </a:endParaRPr>
          </a:p>
          <a:p>
            <a:pPr lvl="1">
              <a:lnSpc>
                <a:spcPct val="150000"/>
              </a:lnSpc>
              <a:buFont typeface="Wingdings" pitchFamily="2" charset="2"/>
              <a:buChar char="ü"/>
            </a:pPr>
            <a:r>
              <a:rPr lang="id-ID" sz="2800" dirty="0" smtClean="0">
                <a:solidFill>
                  <a:schemeClr val="tx1"/>
                </a:solidFill>
              </a:rPr>
              <a:t>Komputasi </a:t>
            </a:r>
            <a:r>
              <a:rPr lang="id-ID" sz="2800" dirty="0">
                <a:solidFill>
                  <a:schemeClr val="tx1"/>
                </a:solidFill>
              </a:rPr>
              <a:t>tanpa server</a:t>
            </a:r>
            <a:endParaRPr lang="en-US" sz="2800" dirty="0">
              <a:solidFill>
                <a:schemeClr val="tx1"/>
              </a:solidFill>
            </a:endParaRPr>
          </a:p>
        </p:txBody>
      </p:sp>
      <p:sp>
        <p:nvSpPr>
          <p:cNvPr id="4" name="Date Placeholder 3"/>
          <p:cNvSpPr>
            <a:spLocks noGrp="1"/>
          </p:cNvSpPr>
          <p:nvPr>
            <p:ph type="dt" sz="half" idx="10"/>
          </p:nvPr>
        </p:nvSpPr>
        <p:spPr/>
        <p:txBody>
          <a:bodyPr/>
          <a:lstStyle/>
          <a:p>
            <a:fld id="{EA5C228E-8D9E-4BEC-9DA7-30A264F9122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47</a:t>
            </a:fld>
            <a:endParaRPr lang="id-ID" dirty="0"/>
          </a:p>
        </p:txBody>
      </p:sp>
    </p:spTree>
    <p:extLst>
      <p:ext uri="{BB962C8B-B14F-4D97-AF65-F5344CB8AC3E}">
        <p14:creationId xmlns:p14="http://schemas.microsoft.com/office/powerpoint/2010/main" val="1700261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a:t>
            </a:r>
          </a:p>
        </p:txBody>
      </p:sp>
      <p:sp>
        <p:nvSpPr>
          <p:cNvPr id="3" name="Content Placeholder 2"/>
          <p:cNvSpPr>
            <a:spLocks noGrp="1"/>
          </p:cNvSpPr>
          <p:nvPr>
            <p:ph idx="1"/>
          </p:nvPr>
        </p:nvSpPr>
        <p:spPr/>
        <p:txBody>
          <a:bodyPr anchor="ctr">
            <a:noAutofit/>
          </a:bodyPr>
          <a:lstStyle/>
          <a:p>
            <a:pPr>
              <a:lnSpc>
                <a:spcPct val="150000"/>
              </a:lnSpc>
            </a:pPr>
            <a:r>
              <a:rPr lang="en-US" sz="2400" dirty="0" smtClean="0">
                <a:solidFill>
                  <a:schemeClr val="tx1"/>
                </a:solidFill>
              </a:rPr>
              <a:t>AWS</a:t>
            </a:r>
          </a:p>
          <a:p>
            <a:pPr lvl="1">
              <a:lnSpc>
                <a:spcPct val="150000"/>
              </a:lnSpc>
              <a:buFont typeface="Wingdings" pitchFamily="2" charset="2"/>
              <a:buChar char="ü"/>
            </a:pPr>
            <a:r>
              <a:rPr lang="en-US" sz="2400" dirty="0" smtClean="0">
                <a:solidFill>
                  <a:schemeClr val="tx1"/>
                </a:solidFill>
              </a:rPr>
              <a:t> </a:t>
            </a:r>
            <a:r>
              <a:rPr lang="en-US" sz="2400" dirty="0" err="1">
                <a:solidFill>
                  <a:schemeClr val="tx1"/>
                </a:solidFill>
              </a:rPr>
              <a:t>Fleksibel</a:t>
            </a:r>
            <a:r>
              <a:rPr lang="en-US" sz="2400" dirty="0">
                <a:solidFill>
                  <a:schemeClr val="tx1"/>
                </a:solidFill>
              </a:rPr>
              <a:t> </a:t>
            </a:r>
            <a:endParaRPr lang="en-US" sz="2400" dirty="0" smtClean="0">
              <a:solidFill>
                <a:schemeClr val="tx1"/>
              </a:solidFill>
            </a:endParaRPr>
          </a:p>
          <a:p>
            <a:pPr lvl="1">
              <a:lnSpc>
                <a:spcPct val="150000"/>
              </a:lnSpc>
              <a:buFont typeface="Wingdings" pitchFamily="2" charset="2"/>
              <a:buChar char="ü"/>
            </a:pPr>
            <a:r>
              <a:rPr lang="en-US" sz="2400" dirty="0" err="1" smtClean="0">
                <a:solidFill>
                  <a:schemeClr val="tx1"/>
                </a:solidFill>
              </a:rPr>
              <a:t>Hemat</a:t>
            </a:r>
            <a:r>
              <a:rPr lang="en-US" sz="2400" dirty="0" smtClean="0">
                <a:solidFill>
                  <a:schemeClr val="tx1"/>
                </a:solidFill>
              </a:rPr>
              <a:t> </a:t>
            </a:r>
            <a:r>
              <a:rPr lang="en-US" sz="2400" dirty="0" err="1" smtClean="0">
                <a:solidFill>
                  <a:schemeClr val="tx1"/>
                </a:solidFill>
              </a:rPr>
              <a:t>biaya</a:t>
            </a:r>
            <a:endParaRPr lang="en-US" sz="2400" dirty="0" smtClean="0">
              <a:solidFill>
                <a:schemeClr val="tx1"/>
              </a:solidFill>
            </a:endParaRPr>
          </a:p>
          <a:p>
            <a:pPr>
              <a:lnSpc>
                <a:spcPct val="150000"/>
              </a:lnSpc>
            </a:pPr>
            <a:r>
              <a:rPr lang="en-US" sz="2400" dirty="0" smtClean="0">
                <a:solidFill>
                  <a:schemeClr val="tx1"/>
                </a:solidFill>
              </a:rPr>
              <a:t> </a:t>
            </a:r>
            <a:r>
              <a:rPr lang="en-US" sz="2400" dirty="0">
                <a:solidFill>
                  <a:schemeClr val="tx1"/>
                </a:solidFill>
              </a:rPr>
              <a:t>Amazon </a:t>
            </a:r>
            <a:r>
              <a:rPr lang="en-US" sz="2400" dirty="0" smtClean="0">
                <a:solidFill>
                  <a:schemeClr val="tx1"/>
                </a:solidFill>
              </a:rPr>
              <a:t>EC2</a:t>
            </a:r>
          </a:p>
          <a:p>
            <a:pPr lvl="1">
              <a:lnSpc>
                <a:spcPct val="150000"/>
              </a:lnSpc>
              <a:buFont typeface="Wingdings" pitchFamily="2" charset="2"/>
              <a:buChar char="ü"/>
            </a:pPr>
            <a:r>
              <a:rPr lang="en-US" sz="2400" dirty="0" smtClean="0">
                <a:solidFill>
                  <a:schemeClr val="tx1"/>
                </a:solidFill>
              </a:rPr>
              <a:t> </a:t>
            </a:r>
            <a:r>
              <a:rPr lang="en-US" sz="2400" dirty="0" err="1">
                <a:solidFill>
                  <a:schemeClr val="tx1"/>
                </a:solidFill>
              </a:rPr>
              <a:t>Konfigurasi</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kontrol</a:t>
            </a:r>
            <a:r>
              <a:rPr lang="en-US" sz="2400" dirty="0">
                <a:solidFill>
                  <a:schemeClr val="tx1"/>
                </a:solidFill>
              </a:rPr>
              <a:t> yang </a:t>
            </a:r>
            <a:r>
              <a:rPr lang="en-US" sz="2400" dirty="0" err="1">
                <a:solidFill>
                  <a:schemeClr val="tx1"/>
                </a:solidFill>
              </a:rPr>
              <a:t>fleksibel</a:t>
            </a:r>
            <a:r>
              <a:rPr lang="en-US" sz="2400" dirty="0">
                <a:solidFill>
                  <a:schemeClr val="tx1"/>
                </a:solidFill>
              </a:rPr>
              <a:t> </a:t>
            </a:r>
            <a:endParaRPr lang="en-US" sz="2400" dirty="0" smtClean="0">
              <a:solidFill>
                <a:schemeClr val="tx1"/>
              </a:solidFill>
            </a:endParaRPr>
          </a:p>
          <a:p>
            <a:pPr>
              <a:lnSpc>
                <a:spcPct val="150000"/>
              </a:lnSpc>
            </a:pPr>
            <a:r>
              <a:rPr lang="en-US" sz="2400" dirty="0" smtClean="0">
                <a:solidFill>
                  <a:schemeClr val="tx1"/>
                </a:solidFill>
              </a:rPr>
              <a:t>AWS </a:t>
            </a:r>
            <a:r>
              <a:rPr lang="en-US" sz="2400" dirty="0">
                <a:solidFill>
                  <a:schemeClr val="tx1"/>
                </a:solidFill>
              </a:rPr>
              <a:t>Lambda </a:t>
            </a:r>
            <a:endParaRPr lang="en-US" sz="2400" dirty="0" smtClean="0">
              <a:solidFill>
                <a:schemeClr val="tx1"/>
              </a:solidFill>
            </a:endParaRPr>
          </a:p>
          <a:p>
            <a:pPr lvl="1">
              <a:lnSpc>
                <a:spcPct val="150000"/>
              </a:lnSpc>
              <a:buFont typeface="Wingdings" pitchFamily="2" charset="2"/>
              <a:buChar char="ü"/>
            </a:pPr>
            <a:r>
              <a:rPr lang="en-US" sz="2400" dirty="0" err="1" smtClean="0">
                <a:solidFill>
                  <a:schemeClr val="tx1"/>
                </a:solidFill>
              </a:rPr>
              <a:t>Tidak</a:t>
            </a:r>
            <a:r>
              <a:rPr lang="en-US" sz="2400" dirty="0" smtClean="0">
                <a:solidFill>
                  <a:schemeClr val="tx1"/>
                </a:solidFill>
              </a:rPr>
              <a:t> </a:t>
            </a:r>
            <a:r>
              <a:rPr lang="en-US" sz="2400" dirty="0" err="1">
                <a:solidFill>
                  <a:schemeClr val="tx1"/>
                </a:solidFill>
              </a:rPr>
              <a:t>ada</a:t>
            </a:r>
            <a:r>
              <a:rPr lang="en-US" sz="2400" dirty="0">
                <a:solidFill>
                  <a:schemeClr val="tx1"/>
                </a:solidFill>
              </a:rPr>
              <a:t> </a:t>
            </a:r>
            <a:r>
              <a:rPr lang="en-US" sz="2400" dirty="0" err="1" smtClean="0">
                <a:solidFill>
                  <a:schemeClr val="tx1"/>
                </a:solidFill>
              </a:rPr>
              <a:t>administrasi</a:t>
            </a:r>
            <a:endParaRPr lang="en-US" sz="2400" dirty="0">
              <a:solidFill>
                <a:schemeClr val="tx1"/>
              </a:solidFill>
            </a:endParaRPr>
          </a:p>
        </p:txBody>
      </p:sp>
      <p:sp>
        <p:nvSpPr>
          <p:cNvPr id="4" name="Date Placeholder 3"/>
          <p:cNvSpPr>
            <a:spLocks noGrp="1"/>
          </p:cNvSpPr>
          <p:nvPr>
            <p:ph type="dt" sz="half" idx="10"/>
          </p:nvPr>
        </p:nvSpPr>
        <p:spPr/>
        <p:txBody>
          <a:bodyPr/>
          <a:lstStyle/>
          <a:p>
            <a:fld id="{4972F094-FC1D-409A-9B3A-5047748E0ED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48</a:t>
            </a:fld>
            <a:endParaRPr lang="id-ID" dirty="0"/>
          </a:p>
        </p:txBody>
      </p:sp>
    </p:spTree>
    <p:extLst>
      <p:ext uri="{BB962C8B-B14F-4D97-AF65-F5344CB8AC3E}">
        <p14:creationId xmlns:p14="http://schemas.microsoft.com/office/powerpoint/2010/main" val="729973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Services</a:t>
            </a:r>
          </a:p>
        </p:txBody>
      </p:sp>
      <p:sp>
        <p:nvSpPr>
          <p:cNvPr id="3" name="Content Placeholder 2"/>
          <p:cNvSpPr>
            <a:spLocks noGrp="1"/>
          </p:cNvSpPr>
          <p:nvPr>
            <p:ph idx="1"/>
          </p:nvPr>
        </p:nvSpPr>
        <p:spPr/>
        <p:txBody>
          <a:bodyPr anchor="ctr">
            <a:noAutofit/>
          </a:bodyPr>
          <a:lstStyle/>
          <a:p>
            <a:pPr>
              <a:lnSpc>
                <a:spcPct val="150000"/>
              </a:lnSpc>
            </a:pPr>
            <a:r>
              <a:rPr lang="id-ID" sz="2400" dirty="0">
                <a:solidFill>
                  <a:schemeClr val="tx1"/>
                </a:solidFill>
              </a:rPr>
              <a:t>Amazon </a:t>
            </a:r>
            <a:r>
              <a:rPr lang="id-ID" sz="2400" dirty="0" smtClean="0">
                <a:solidFill>
                  <a:schemeClr val="tx1"/>
                </a:solidFill>
              </a:rPr>
              <a:t>Lightsail</a:t>
            </a:r>
            <a:endParaRPr lang="en-ID" sz="2400" dirty="0" smtClean="0">
              <a:solidFill>
                <a:schemeClr val="tx1"/>
              </a:solidFill>
            </a:endParaRPr>
          </a:p>
          <a:p>
            <a:pPr lvl="1">
              <a:lnSpc>
                <a:spcPct val="150000"/>
              </a:lnSpc>
              <a:buFont typeface="Wingdings" pitchFamily="2" charset="2"/>
              <a:buChar char="ü"/>
            </a:pPr>
            <a:r>
              <a:rPr lang="en-ID" sz="2400" dirty="0" err="1" smtClean="0">
                <a:solidFill>
                  <a:schemeClr val="tx1"/>
                </a:solidFill>
              </a:rPr>
              <a:t>Meluncurkan</a:t>
            </a:r>
            <a:r>
              <a:rPr lang="en-ID" sz="2400" dirty="0" smtClean="0">
                <a:solidFill>
                  <a:schemeClr val="tx1"/>
                </a:solidFill>
              </a:rPr>
              <a:t> </a:t>
            </a:r>
            <a:r>
              <a:rPr lang="id-ID" sz="2400" dirty="0" smtClean="0">
                <a:solidFill>
                  <a:schemeClr val="tx1"/>
                </a:solidFill>
              </a:rPr>
              <a:t>server </a:t>
            </a:r>
            <a:r>
              <a:rPr lang="id-ID" sz="2400" dirty="0">
                <a:solidFill>
                  <a:schemeClr val="tx1"/>
                </a:solidFill>
              </a:rPr>
              <a:t>pribadi virtual </a:t>
            </a:r>
            <a:endParaRPr lang="en-ID" sz="2400" dirty="0" smtClean="0">
              <a:solidFill>
                <a:schemeClr val="tx1"/>
              </a:solidFill>
            </a:endParaRPr>
          </a:p>
          <a:p>
            <a:pPr lvl="1">
              <a:lnSpc>
                <a:spcPct val="150000"/>
              </a:lnSpc>
              <a:buFont typeface="Wingdings" pitchFamily="2" charset="2"/>
              <a:buChar char="ü"/>
            </a:pPr>
            <a:r>
              <a:rPr lang="id-ID" sz="2400" dirty="0" smtClean="0">
                <a:solidFill>
                  <a:schemeClr val="tx1"/>
                </a:solidFill>
              </a:rPr>
              <a:t>Kelola </a:t>
            </a:r>
            <a:r>
              <a:rPr lang="id-ID" sz="2400" dirty="0">
                <a:solidFill>
                  <a:schemeClr val="tx1"/>
                </a:solidFill>
              </a:rPr>
              <a:t>server web dan aplikasi sederhana </a:t>
            </a:r>
            <a:endParaRPr lang="en-ID" sz="2400" dirty="0" smtClean="0">
              <a:solidFill>
                <a:schemeClr val="tx1"/>
              </a:solidFill>
            </a:endParaRPr>
          </a:p>
          <a:p>
            <a:pPr>
              <a:lnSpc>
                <a:spcPct val="150000"/>
              </a:lnSpc>
            </a:pPr>
            <a:r>
              <a:rPr lang="id-ID" sz="2400" dirty="0" smtClean="0">
                <a:solidFill>
                  <a:schemeClr val="tx1"/>
                </a:solidFill>
              </a:rPr>
              <a:t>Amazon ECS</a:t>
            </a:r>
            <a:endParaRPr lang="en-ID" sz="2400" dirty="0" smtClean="0">
              <a:solidFill>
                <a:schemeClr val="tx1"/>
              </a:solidFill>
            </a:endParaRPr>
          </a:p>
          <a:p>
            <a:pPr>
              <a:lnSpc>
                <a:spcPct val="150000"/>
              </a:lnSpc>
            </a:pPr>
            <a:r>
              <a:rPr lang="en-ID" sz="2400" dirty="0" err="1" smtClean="0">
                <a:solidFill>
                  <a:schemeClr val="tx1"/>
                </a:solidFill>
              </a:rPr>
              <a:t>Tempat</a:t>
            </a:r>
            <a:r>
              <a:rPr lang="en-ID" sz="2400" dirty="0" smtClean="0">
                <a:solidFill>
                  <a:schemeClr val="tx1"/>
                </a:solidFill>
              </a:rPr>
              <a:t> </a:t>
            </a:r>
            <a:r>
              <a:rPr lang="id-ID" sz="2400" dirty="0" smtClean="0">
                <a:solidFill>
                  <a:schemeClr val="tx1"/>
                </a:solidFill>
              </a:rPr>
              <a:t>yang di</a:t>
            </a:r>
            <a:r>
              <a:rPr lang="en-ID" sz="2400" dirty="0" err="1" smtClean="0">
                <a:solidFill>
                  <a:schemeClr val="tx1"/>
                </a:solidFill>
              </a:rPr>
              <a:t>gunakan</a:t>
            </a:r>
            <a:r>
              <a:rPr lang="en-ID" sz="2400" dirty="0" smtClean="0">
                <a:solidFill>
                  <a:schemeClr val="tx1"/>
                </a:solidFill>
              </a:rPr>
              <a:t> </a:t>
            </a:r>
          </a:p>
          <a:p>
            <a:pPr lvl="1">
              <a:lnSpc>
                <a:spcPct val="150000"/>
              </a:lnSpc>
              <a:buFont typeface="Wingdings" pitchFamily="2" charset="2"/>
              <a:buChar char="ü"/>
            </a:pPr>
            <a:r>
              <a:rPr lang="id-ID" sz="2400" dirty="0" smtClean="0">
                <a:solidFill>
                  <a:schemeClr val="tx1"/>
                </a:solidFill>
              </a:rPr>
              <a:t>Sangat scalable</a:t>
            </a:r>
            <a:endParaRPr lang="en-ID" sz="2400" dirty="0" smtClean="0">
              <a:solidFill>
                <a:schemeClr val="tx1"/>
              </a:solidFill>
            </a:endParaRPr>
          </a:p>
          <a:p>
            <a:pPr>
              <a:lnSpc>
                <a:spcPct val="150000"/>
              </a:lnSpc>
            </a:pPr>
            <a:r>
              <a:rPr lang="en-ID" sz="2400" dirty="0" smtClean="0">
                <a:solidFill>
                  <a:schemeClr val="tx1"/>
                </a:solidFill>
              </a:rPr>
              <a:t>AWS </a:t>
            </a:r>
            <a:r>
              <a:rPr lang="en-ID" sz="2400" dirty="0" err="1" smtClean="0">
                <a:solidFill>
                  <a:schemeClr val="tx1"/>
                </a:solidFill>
              </a:rPr>
              <a:t>memiliki</a:t>
            </a:r>
            <a:r>
              <a:rPr lang="en-ID" sz="2400" dirty="0" smtClean="0">
                <a:solidFill>
                  <a:schemeClr val="tx1"/>
                </a:solidFill>
              </a:rPr>
              <a:t> </a:t>
            </a:r>
            <a:r>
              <a:rPr lang="en-ID" sz="2400" dirty="0" err="1" smtClean="0">
                <a:solidFill>
                  <a:schemeClr val="tx1"/>
                </a:solidFill>
              </a:rPr>
              <a:t>kinerja</a:t>
            </a:r>
            <a:r>
              <a:rPr lang="en-ID" sz="2400" dirty="0" smtClean="0">
                <a:solidFill>
                  <a:schemeClr val="tx1"/>
                </a:solidFill>
              </a:rPr>
              <a:t> yang </a:t>
            </a:r>
            <a:r>
              <a:rPr lang="en-ID" sz="2400" dirty="0" err="1" smtClean="0">
                <a:solidFill>
                  <a:schemeClr val="tx1"/>
                </a:solidFill>
              </a:rPr>
              <a:t>tinggi</a:t>
            </a:r>
            <a:r>
              <a:rPr lang="en-ID" sz="2400" dirty="0" smtClean="0">
                <a:solidFill>
                  <a:schemeClr val="tx1"/>
                </a:solidFill>
              </a:rPr>
              <a:t> </a:t>
            </a:r>
          </a:p>
          <a:p>
            <a:pPr>
              <a:lnSpc>
                <a:spcPct val="150000"/>
              </a:lnSpc>
            </a:pPr>
            <a:r>
              <a:rPr lang="id-ID" sz="2400" dirty="0" smtClean="0">
                <a:solidFill>
                  <a:schemeClr val="tx1"/>
                </a:solidFill>
              </a:rPr>
              <a:t>Fargate </a:t>
            </a:r>
            <a:r>
              <a:rPr lang="id-ID" sz="2400" dirty="0">
                <a:solidFill>
                  <a:schemeClr val="tx1"/>
                </a:solidFill>
              </a:rPr>
              <a:t>Amazon EKS</a:t>
            </a:r>
            <a:endParaRPr lang="en-US" sz="2400" dirty="0">
              <a:solidFill>
                <a:schemeClr val="tx1"/>
              </a:solidFill>
            </a:endParaRPr>
          </a:p>
        </p:txBody>
      </p:sp>
      <p:sp>
        <p:nvSpPr>
          <p:cNvPr id="4" name="Date Placeholder 3"/>
          <p:cNvSpPr>
            <a:spLocks noGrp="1"/>
          </p:cNvSpPr>
          <p:nvPr>
            <p:ph type="dt" sz="half" idx="10"/>
          </p:nvPr>
        </p:nvSpPr>
        <p:spPr/>
        <p:txBody>
          <a:bodyPr/>
          <a:lstStyle/>
          <a:p>
            <a:fld id="{1F779F2F-CC96-4213-83CD-36E11D00771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49</a:t>
            </a:fld>
            <a:endParaRPr lang="id-ID" dirty="0"/>
          </a:p>
        </p:txBody>
      </p:sp>
    </p:spTree>
    <p:extLst>
      <p:ext uri="{BB962C8B-B14F-4D97-AF65-F5344CB8AC3E}">
        <p14:creationId xmlns:p14="http://schemas.microsoft.com/office/powerpoint/2010/main" val="2573390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Topics</a:t>
            </a:r>
            <a:endParaRPr lang="en-US"/>
          </a:p>
        </p:txBody>
      </p:sp>
      <p:sp>
        <p:nvSpPr>
          <p:cNvPr id="3" name="Content Placeholder 2"/>
          <p:cNvSpPr>
            <a:spLocks noGrp="1"/>
          </p:cNvSpPr>
          <p:nvPr>
            <p:ph idx="1"/>
          </p:nvPr>
        </p:nvSpPr>
        <p:spPr/>
        <p:txBody>
          <a:bodyPr numCol="1" anchor="ctr">
            <a:normAutofit/>
          </a:bodyPr>
          <a:lstStyle/>
          <a:p>
            <a:pPr>
              <a:lnSpc>
                <a:spcPct val="150000"/>
              </a:lnSpc>
            </a:pPr>
            <a:r>
              <a:rPr lang="id-ID" sz="2400" dirty="0">
                <a:solidFill>
                  <a:schemeClr val="tx1"/>
                </a:solidFill>
              </a:rPr>
              <a:t>Elastic Load Balancing (ELB) </a:t>
            </a:r>
            <a:endParaRPr lang="en-ID" sz="2400" dirty="0" smtClean="0">
              <a:solidFill>
                <a:schemeClr val="tx1"/>
              </a:solidFill>
            </a:endParaRPr>
          </a:p>
          <a:p>
            <a:pPr>
              <a:lnSpc>
                <a:spcPct val="150000"/>
              </a:lnSpc>
            </a:pPr>
            <a:r>
              <a:rPr lang="id-ID" sz="2400" dirty="0" smtClean="0">
                <a:solidFill>
                  <a:schemeClr val="tx1"/>
                </a:solidFill>
              </a:rPr>
              <a:t>Penskalaan </a:t>
            </a:r>
            <a:r>
              <a:rPr lang="id-ID" sz="2400" dirty="0">
                <a:solidFill>
                  <a:schemeClr val="tx1"/>
                </a:solidFill>
              </a:rPr>
              <a:t>Otomatis </a:t>
            </a:r>
            <a:endParaRPr lang="en-ID" sz="2400" dirty="0" smtClean="0">
              <a:solidFill>
                <a:schemeClr val="tx1"/>
              </a:solidFill>
            </a:endParaRPr>
          </a:p>
          <a:p>
            <a:pPr>
              <a:lnSpc>
                <a:spcPct val="150000"/>
              </a:lnSpc>
            </a:pPr>
            <a:r>
              <a:rPr lang="id-ID" sz="2400" dirty="0" smtClean="0">
                <a:solidFill>
                  <a:schemeClr val="tx1"/>
                </a:solidFill>
              </a:rPr>
              <a:t>Amazon Elastic </a:t>
            </a:r>
            <a:r>
              <a:rPr lang="id-ID" sz="2400" dirty="0">
                <a:solidFill>
                  <a:schemeClr val="tx1"/>
                </a:solidFill>
              </a:rPr>
              <a:t>Block Store (EBS) </a:t>
            </a:r>
            <a:endParaRPr lang="en-ID" sz="2400" dirty="0" smtClean="0">
              <a:solidFill>
                <a:schemeClr val="tx1"/>
              </a:solidFill>
            </a:endParaRPr>
          </a:p>
          <a:p>
            <a:pPr>
              <a:lnSpc>
                <a:spcPct val="150000"/>
              </a:lnSpc>
            </a:pPr>
            <a:r>
              <a:rPr lang="id-ID" sz="2400" dirty="0" smtClean="0">
                <a:solidFill>
                  <a:schemeClr val="tx1"/>
                </a:solidFill>
              </a:rPr>
              <a:t>Layanan </a:t>
            </a:r>
            <a:r>
              <a:rPr lang="id-ID" sz="2400" dirty="0">
                <a:solidFill>
                  <a:schemeClr val="tx1"/>
                </a:solidFill>
              </a:rPr>
              <a:t>Penyimpanan Sederhana </a:t>
            </a:r>
            <a:endParaRPr lang="en-ID" sz="2400" dirty="0" smtClean="0">
              <a:solidFill>
                <a:schemeClr val="tx1"/>
              </a:solidFill>
            </a:endParaRPr>
          </a:p>
          <a:p>
            <a:pPr>
              <a:lnSpc>
                <a:spcPct val="150000"/>
              </a:lnSpc>
            </a:pPr>
            <a:r>
              <a:rPr lang="id-ID" sz="2400" dirty="0" smtClean="0">
                <a:solidFill>
                  <a:schemeClr val="tx1"/>
                </a:solidFill>
              </a:rPr>
              <a:t>Amazon </a:t>
            </a:r>
            <a:r>
              <a:rPr lang="id-ID" sz="2400" dirty="0">
                <a:solidFill>
                  <a:schemeClr val="tx1"/>
                </a:solidFill>
              </a:rPr>
              <a:t>(S3) </a:t>
            </a:r>
            <a:endParaRPr lang="en-ID" sz="2400" dirty="0" smtClean="0">
              <a:solidFill>
                <a:schemeClr val="tx1"/>
              </a:solidFill>
            </a:endParaRPr>
          </a:p>
          <a:p>
            <a:pPr>
              <a:lnSpc>
                <a:spcPct val="150000"/>
              </a:lnSpc>
            </a:pPr>
            <a:r>
              <a:rPr lang="id-ID" sz="2400" dirty="0" smtClean="0">
                <a:solidFill>
                  <a:schemeClr val="tx1"/>
                </a:solidFill>
              </a:rPr>
              <a:t>Layanan </a:t>
            </a:r>
            <a:r>
              <a:rPr lang="id-ID" sz="2400" dirty="0">
                <a:solidFill>
                  <a:schemeClr val="tx1"/>
                </a:solidFill>
              </a:rPr>
              <a:t>Database Relasional Amazon (RDS) Amazon DynamoDB</a:t>
            </a:r>
            <a:endParaRPr lang="en-US" sz="1800" dirty="0">
              <a:solidFill>
                <a:schemeClr val="tx1"/>
              </a:solidFill>
            </a:endParaRPr>
          </a:p>
        </p:txBody>
      </p:sp>
      <p:sp>
        <p:nvSpPr>
          <p:cNvPr id="4" name="Date Placeholder 3"/>
          <p:cNvSpPr>
            <a:spLocks noGrp="1"/>
          </p:cNvSpPr>
          <p:nvPr>
            <p:ph type="dt" sz="half" idx="10"/>
          </p:nvPr>
        </p:nvSpPr>
        <p:spPr/>
        <p:txBody>
          <a:bodyPr/>
          <a:lstStyle/>
          <a:p>
            <a:fld id="{E351762C-D079-489E-BFBF-25704F257EF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spTree>
    <p:extLst>
      <p:ext uri="{BB962C8B-B14F-4D97-AF65-F5344CB8AC3E}">
        <p14:creationId xmlns:p14="http://schemas.microsoft.com/office/powerpoint/2010/main" val="1156139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50000"/>
              </a:lnSpc>
            </a:pPr>
            <a:r>
              <a:rPr lang="en-US" dirty="0">
                <a:solidFill>
                  <a:schemeClr val="tx1"/>
                </a:solidFill>
              </a:rPr>
              <a:t>Amazon Elastic Compute </a:t>
            </a:r>
            <a:r>
              <a:rPr lang="en-US" dirty="0" smtClean="0">
                <a:solidFill>
                  <a:schemeClr val="tx1"/>
                </a:solidFill>
              </a:rPr>
              <a:t>Cloud (EC2</a:t>
            </a:r>
            <a:r>
              <a:rPr lang="en-US" dirty="0">
                <a:solidFill>
                  <a:schemeClr val="tx1"/>
                </a:solidFill>
              </a:rPr>
              <a:t>) </a:t>
            </a:r>
            <a:br>
              <a:rPr lang="en-US" dirty="0">
                <a:solidFill>
                  <a:schemeClr val="tx1"/>
                </a:solidFill>
              </a:rPr>
            </a:br>
            <a:endParaRPr lang="en-US" dirty="0">
              <a:solidFill>
                <a:schemeClr val="tx1"/>
              </a:solidFill>
            </a:endParaRPr>
          </a:p>
        </p:txBody>
      </p:sp>
      <p:sp>
        <p:nvSpPr>
          <p:cNvPr id="4" name="Date Placeholder 3"/>
          <p:cNvSpPr>
            <a:spLocks noGrp="1"/>
          </p:cNvSpPr>
          <p:nvPr>
            <p:ph type="dt" sz="half" idx="10"/>
          </p:nvPr>
        </p:nvSpPr>
        <p:spPr/>
        <p:txBody>
          <a:bodyPr/>
          <a:lstStyle/>
          <a:p>
            <a:fld id="{1B172E51-15F2-425D-9E38-10E0F9C7F2CE}"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50</a:t>
            </a:fld>
            <a:endParaRPr lang="id-ID" dirty="0"/>
          </a:p>
        </p:txBody>
      </p:sp>
    </p:spTree>
    <p:extLst>
      <p:ext uri="{BB962C8B-B14F-4D97-AF65-F5344CB8AC3E}">
        <p14:creationId xmlns:p14="http://schemas.microsoft.com/office/powerpoint/2010/main" val="403350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Identifikasi</a:t>
            </a:r>
            <a:r>
              <a:rPr lang="en-US" dirty="0" smtClean="0"/>
              <a:t>  </a:t>
            </a:r>
            <a:r>
              <a:rPr lang="en-US" dirty="0"/>
              <a:t>Amazon EC2? </a:t>
            </a:r>
          </a:p>
        </p:txBody>
      </p:sp>
      <p:sp>
        <p:nvSpPr>
          <p:cNvPr id="3" name="Content Placeholder 2"/>
          <p:cNvSpPr>
            <a:spLocks noGrp="1"/>
          </p:cNvSpPr>
          <p:nvPr>
            <p:ph idx="1"/>
          </p:nvPr>
        </p:nvSpPr>
        <p:spPr/>
        <p:txBody>
          <a:bodyPr>
            <a:normAutofit fontScale="85000" lnSpcReduction="20000"/>
          </a:bodyPr>
          <a:lstStyle/>
          <a:p>
            <a:pPr marL="0" indent="0">
              <a:buNone/>
            </a:pPr>
            <a:r>
              <a:rPr lang="en-ID" sz="2600" dirty="0" err="1" smtClean="0"/>
              <a:t>Menghitung</a:t>
            </a:r>
            <a:r>
              <a:rPr lang="en-ID" sz="2600" dirty="0" smtClean="0"/>
              <a:t> Cloud </a:t>
            </a:r>
            <a:r>
              <a:rPr lang="en-ID" sz="2600" dirty="0" err="1" smtClean="0"/>
              <a:t>Elastik</a:t>
            </a:r>
            <a:r>
              <a:rPr lang="en-ID" sz="2600" dirty="0" smtClean="0"/>
              <a:t> </a:t>
            </a:r>
            <a:r>
              <a:rPr lang="en-US" dirty="0" smtClean="0"/>
              <a:t/>
            </a:r>
            <a:br>
              <a:rPr lang="en-US" dirty="0" smtClean="0"/>
            </a:br>
            <a:endParaRPr lang="en-US" dirty="0" smtClean="0"/>
          </a:p>
          <a:p>
            <a:pPr>
              <a:lnSpc>
                <a:spcPct val="120000"/>
              </a:lnSpc>
              <a:buFont typeface="Wingdings" panose="05000000000000000000" pitchFamily="2" charset="2"/>
              <a:buChar char="ü"/>
            </a:pPr>
            <a:r>
              <a:rPr lang="id-ID" dirty="0"/>
              <a:t>Server Aplikasi </a:t>
            </a:r>
            <a:endParaRPr lang="en-ID" dirty="0" smtClean="0"/>
          </a:p>
          <a:p>
            <a:pPr>
              <a:lnSpc>
                <a:spcPct val="120000"/>
              </a:lnSpc>
              <a:buFont typeface="Wingdings" panose="05000000000000000000" pitchFamily="2" charset="2"/>
              <a:buChar char="ü"/>
            </a:pPr>
            <a:r>
              <a:rPr lang="id-ID" dirty="0" smtClean="0"/>
              <a:t>Server </a:t>
            </a:r>
            <a:r>
              <a:rPr lang="id-ID" dirty="0"/>
              <a:t>Web </a:t>
            </a:r>
            <a:endParaRPr lang="en-ID" dirty="0" smtClean="0"/>
          </a:p>
          <a:p>
            <a:pPr>
              <a:lnSpc>
                <a:spcPct val="120000"/>
              </a:lnSpc>
              <a:buFont typeface="Wingdings" panose="05000000000000000000" pitchFamily="2" charset="2"/>
              <a:buChar char="ü"/>
            </a:pPr>
            <a:r>
              <a:rPr lang="id-ID" dirty="0" smtClean="0"/>
              <a:t>Server </a:t>
            </a:r>
            <a:r>
              <a:rPr lang="id-ID" dirty="0"/>
              <a:t>Database </a:t>
            </a:r>
            <a:endParaRPr lang="en-ID" dirty="0" smtClean="0"/>
          </a:p>
          <a:p>
            <a:pPr>
              <a:lnSpc>
                <a:spcPct val="120000"/>
              </a:lnSpc>
              <a:buFont typeface="Wingdings" panose="05000000000000000000" pitchFamily="2" charset="2"/>
              <a:buChar char="ü"/>
            </a:pPr>
            <a:r>
              <a:rPr lang="id-ID" dirty="0" smtClean="0"/>
              <a:t>Server </a:t>
            </a:r>
            <a:r>
              <a:rPr lang="id-ID" dirty="0"/>
              <a:t>Game </a:t>
            </a:r>
            <a:endParaRPr lang="en-ID" dirty="0" smtClean="0"/>
          </a:p>
          <a:p>
            <a:pPr>
              <a:lnSpc>
                <a:spcPct val="120000"/>
              </a:lnSpc>
              <a:buFont typeface="Wingdings" panose="05000000000000000000" pitchFamily="2" charset="2"/>
              <a:buChar char="ü"/>
            </a:pPr>
            <a:r>
              <a:rPr lang="id-ID" dirty="0" smtClean="0"/>
              <a:t>Server </a:t>
            </a:r>
            <a:r>
              <a:rPr lang="id-ID" dirty="0"/>
              <a:t>Surat </a:t>
            </a:r>
            <a:endParaRPr lang="en-ID" dirty="0" smtClean="0"/>
          </a:p>
          <a:p>
            <a:pPr>
              <a:lnSpc>
                <a:spcPct val="120000"/>
              </a:lnSpc>
              <a:buFont typeface="Wingdings" panose="05000000000000000000" pitchFamily="2" charset="2"/>
              <a:buChar char="ü"/>
            </a:pPr>
            <a:r>
              <a:rPr lang="id-ID" dirty="0" smtClean="0"/>
              <a:t>Server Media</a:t>
            </a:r>
            <a:endParaRPr lang="en-ID" dirty="0" smtClean="0"/>
          </a:p>
          <a:p>
            <a:pPr>
              <a:lnSpc>
                <a:spcPct val="120000"/>
              </a:lnSpc>
              <a:buFont typeface="Wingdings" panose="05000000000000000000" pitchFamily="2" charset="2"/>
              <a:buChar char="ü"/>
            </a:pPr>
            <a:r>
              <a:rPr lang="id-ID" dirty="0" smtClean="0"/>
              <a:t>Server </a:t>
            </a:r>
            <a:r>
              <a:rPr lang="id-ID" dirty="0"/>
              <a:t>katalog </a:t>
            </a:r>
            <a:endParaRPr lang="en-ID" dirty="0" smtClean="0"/>
          </a:p>
          <a:p>
            <a:pPr>
              <a:lnSpc>
                <a:spcPct val="120000"/>
              </a:lnSpc>
              <a:buFont typeface="Wingdings" panose="05000000000000000000" pitchFamily="2" charset="2"/>
              <a:buChar char="ü"/>
            </a:pPr>
            <a:r>
              <a:rPr lang="id-ID" dirty="0" smtClean="0"/>
              <a:t>Server </a:t>
            </a:r>
            <a:r>
              <a:rPr lang="id-ID" dirty="0"/>
              <a:t>File </a:t>
            </a:r>
            <a:endParaRPr lang="en-ID" dirty="0" smtClean="0"/>
          </a:p>
          <a:p>
            <a:pPr>
              <a:lnSpc>
                <a:spcPct val="120000"/>
              </a:lnSpc>
              <a:buFont typeface="Wingdings" panose="05000000000000000000" pitchFamily="2" charset="2"/>
              <a:buChar char="ü"/>
            </a:pPr>
            <a:r>
              <a:rPr lang="id-ID" dirty="0" smtClean="0"/>
              <a:t>Server Komputasi</a:t>
            </a:r>
            <a:endParaRPr lang="en-ID" dirty="0" smtClean="0"/>
          </a:p>
          <a:p>
            <a:pPr>
              <a:lnSpc>
                <a:spcPct val="120000"/>
              </a:lnSpc>
              <a:buFont typeface="Wingdings" panose="05000000000000000000" pitchFamily="2" charset="2"/>
              <a:buChar char="ü"/>
            </a:pPr>
            <a:r>
              <a:rPr lang="id-ID" dirty="0" smtClean="0"/>
              <a:t>Melayani </a:t>
            </a:r>
            <a:r>
              <a:rPr lang="id-ID" dirty="0"/>
              <a:t>Proxy</a:t>
            </a:r>
            <a:endParaRPr lang="en-US" dirty="0"/>
          </a:p>
        </p:txBody>
      </p:sp>
      <p:sp>
        <p:nvSpPr>
          <p:cNvPr id="4" name="Date Placeholder 3"/>
          <p:cNvSpPr>
            <a:spLocks noGrp="1"/>
          </p:cNvSpPr>
          <p:nvPr>
            <p:ph type="dt" sz="half" idx="10"/>
          </p:nvPr>
        </p:nvSpPr>
        <p:spPr/>
        <p:txBody>
          <a:bodyPr/>
          <a:lstStyle/>
          <a:p>
            <a:fld id="{1AAFF7EA-5892-49B2-B41A-D1A7737F9E7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51</a:t>
            </a:fld>
            <a:endParaRPr lang="id-ID" dirty="0"/>
          </a:p>
        </p:txBody>
      </p:sp>
      <p:pic>
        <p:nvPicPr>
          <p:cNvPr id="8" name="Picture 7"/>
          <p:cNvPicPr>
            <a:picLocks noChangeAspect="1"/>
          </p:cNvPicPr>
          <p:nvPr/>
        </p:nvPicPr>
        <p:blipFill>
          <a:blip r:embed="rId2"/>
          <a:stretch>
            <a:fillRect/>
          </a:stretch>
        </p:blipFill>
        <p:spPr>
          <a:xfrm>
            <a:off x="3695700" y="2056549"/>
            <a:ext cx="5448300" cy="3533775"/>
          </a:xfrm>
          <a:prstGeom prst="rect">
            <a:avLst/>
          </a:prstGeom>
        </p:spPr>
      </p:pic>
    </p:spTree>
    <p:extLst>
      <p:ext uri="{BB962C8B-B14F-4D97-AF65-F5344CB8AC3E}">
        <p14:creationId xmlns:p14="http://schemas.microsoft.com/office/powerpoint/2010/main" val="18589303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Pengertian</a:t>
            </a:r>
            <a:r>
              <a:rPr lang="en-US" dirty="0" smtClean="0"/>
              <a:t>  </a:t>
            </a:r>
            <a:r>
              <a:rPr lang="en-US" dirty="0"/>
              <a:t>Amazon EC2? </a:t>
            </a:r>
          </a:p>
        </p:txBody>
      </p:sp>
      <p:sp>
        <p:nvSpPr>
          <p:cNvPr id="3" name="Content Placeholder 2"/>
          <p:cNvSpPr>
            <a:spLocks noGrp="1"/>
          </p:cNvSpPr>
          <p:nvPr>
            <p:ph idx="1"/>
          </p:nvPr>
        </p:nvSpPr>
        <p:spPr/>
        <p:txBody>
          <a:bodyPr>
            <a:normAutofit fontScale="92500"/>
          </a:bodyPr>
          <a:lstStyle/>
          <a:p>
            <a:pPr marL="0" indent="0" algn="just">
              <a:buNone/>
            </a:pPr>
            <a:r>
              <a:rPr lang="en-US" sz="3200" b="1" dirty="0"/>
              <a:t>Amazon EC2 </a:t>
            </a:r>
            <a:r>
              <a:rPr lang="en-US" sz="3200" b="1" dirty="0" smtClean="0"/>
              <a:t>Instances</a:t>
            </a:r>
          </a:p>
          <a:p>
            <a:pPr marL="0" indent="0" algn="just">
              <a:buNone/>
            </a:pPr>
            <a:endParaRPr lang="en-US" sz="2400" dirty="0" smtClean="0"/>
          </a:p>
          <a:p>
            <a:pPr marL="0" indent="0" algn="just">
              <a:buNone/>
            </a:pPr>
            <a:endParaRPr lang="en-US" sz="2400" dirty="0" smtClean="0"/>
          </a:p>
          <a:p>
            <a:pPr marL="3948113" lvl="8" indent="0" algn="just">
              <a:lnSpc>
                <a:spcPct val="150000"/>
              </a:lnSpc>
              <a:buNone/>
            </a:pPr>
            <a:r>
              <a:rPr lang="id-ID" sz="2600" dirty="0"/>
              <a:t>Amazon Elastic Compute Cloud (Amazon EC2) adalah layanan web yang menyediakan kapasitas komputasi yang aman dan dapat diubah ukurannya di cloud</a:t>
            </a:r>
            <a:r>
              <a:rPr lang="id-ID" sz="2600" dirty="0" smtClean="0"/>
              <a:t>.</a:t>
            </a:r>
            <a:endParaRPr lang="en-US" sz="2600" dirty="0" smtClean="0"/>
          </a:p>
        </p:txBody>
      </p:sp>
      <p:sp>
        <p:nvSpPr>
          <p:cNvPr id="4" name="Date Placeholder 3"/>
          <p:cNvSpPr>
            <a:spLocks noGrp="1"/>
          </p:cNvSpPr>
          <p:nvPr>
            <p:ph type="dt" sz="half" idx="10"/>
          </p:nvPr>
        </p:nvSpPr>
        <p:spPr/>
        <p:txBody>
          <a:bodyPr/>
          <a:lstStyle/>
          <a:p>
            <a:fld id="{5656181A-3A7F-454B-89F9-E19BFC4FBCD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52</a:t>
            </a:fld>
            <a:endParaRPr lang="id-ID" dirty="0"/>
          </a:p>
        </p:txBody>
      </p:sp>
      <p:pic>
        <p:nvPicPr>
          <p:cNvPr id="7" name="Picture 6"/>
          <p:cNvPicPr>
            <a:picLocks noChangeAspect="1"/>
          </p:cNvPicPr>
          <p:nvPr/>
        </p:nvPicPr>
        <p:blipFill>
          <a:blip r:embed="rId2"/>
          <a:stretch>
            <a:fillRect/>
          </a:stretch>
        </p:blipFill>
        <p:spPr>
          <a:xfrm>
            <a:off x="184897" y="2183641"/>
            <a:ext cx="3441336" cy="2908749"/>
          </a:xfrm>
          <a:prstGeom prst="rect">
            <a:avLst/>
          </a:prstGeom>
        </p:spPr>
      </p:pic>
    </p:spTree>
    <p:extLst>
      <p:ext uri="{BB962C8B-B14F-4D97-AF65-F5344CB8AC3E}">
        <p14:creationId xmlns:p14="http://schemas.microsoft.com/office/powerpoint/2010/main" val="25004279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Pengertian</a:t>
            </a:r>
            <a:r>
              <a:rPr lang="en-US" dirty="0" smtClean="0"/>
              <a:t>  </a:t>
            </a:r>
            <a:r>
              <a:rPr lang="en-US" dirty="0"/>
              <a:t>Amazon EC2? </a:t>
            </a:r>
          </a:p>
        </p:txBody>
      </p:sp>
      <p:sp>
        <p:nvSpPr>
          <p:cNvPr id="3" name="Content Placeholder 2"/>
          <p:cNvSpPr>
            <a:spLocks noGrp="1"/>
          </p:cNvSpPr>
          <p:nvPr>
            <p:ph idx="1"/>
          </p:nvPr>
        </p:nvSpPr>
        <p:spPr/>
        <p:txBody>
          <a:bodyPr anchor="ctr">
            <a:normAutofit/>
          </a:bodyPr>
          <a:lstStyle/>
          <a:p>
            <a:pPr marL="0" indent="0" algn="just">
              <a:buNone/>
            </a:pPr>
            <a:r>
              <a:rPr lang="en-US" sz="2800" b="1" dirty="0">
                <a:solidFill>
                  <a:schemeClr val="tx1"/>
                </a:solidFill>
              </a:rPr>
              <a:t>Amazon EC2 </a:t>
            </a:r>
            <a:r>
              <a:rPr lang="en-US" sz="2800" b="1" dirty="0" smtClean="0">
                <a:solidFill>
                  <a:schemeClr val="tx1"/>
                </a:solidFill>
              </a:rPr>
              <a:t>Instances</a:t>
            </a:r>
          </a:p>
          <a:p>
            <a:pPr marL="3948113" lvl="8" indent="0" algn="just">
              <a:buNone/>
            </a:pPr>
            <a:endParaRPr lang="en-US" sz="2400" dirty="0" smtClean="0"/>
          </a:p>
          <a:p>
            <a:pPr marL="633413" indent="-342900" algn="just">
              <a:lnSpc>
                <a:spcPct val="150000"/>
              </a:lnSpc>
            </a:pPr>
            <a:r>
              <a:rPr lang="id-ID" sz="2600" dirty="0" smtClean="0">
                <a:solidFill>
                  <a:schemeClr val="tx1"/>
                </a:solidFill>
              </a:rPr>
              <a:t>Bayar</a:t>
            </a:r>
            <a:r>
              <a:rPr lang="en-ID" sz="2600" dirty="0" err="1" smtClean="0">
                <a:solidFill>
                  <a:schemeClr val="tx1"/>
                </a:solidFill>
              </a:rPr>
              <a:t>nya</a:t>
            </a:r>
            <a:r>
              <a:rPr lang="en-ID" sz="2600" dirty="0" smtClean="0">
                <a:solidFill>
                  <a:schemeClr val="tx1"/>
                </a:solidFill>
              </a:rPr>
              <a:t> </a:t>
            </a:r>
            <a:r>
              <a:rPr lang="id-ID" sz="2600" dirty="0" smtClean="0">
                <a:solidFill>
                  <a:schemeClr val="tx1"/>
                </a:solidFill>
              </a:rPr>
              <a:t>sesuai </a:t>
            </a:r>
            <a:r>
              <a:rPr lang="id-ID" sz="2600" dirty="0">
                <a:solidFill>
                  <a:schemeClr val="tx1"/>
                </a:solidFill>
              </a:rPr>
              <a:t>yang </a:t>
            </a:r>
            <a:r>
              <a:rPr lang="en-ID" sz="2600" dirty="0" smtClean="0">
                <a:solidFill>
                  <a:schemeClr val="tx1"/>
                </a:solidFill>
              </a:rPr>
              <a:t>di</a:t>
            </a:r>
            <a:r>
              <a:rPr lang="id-ID" sz="2600" dirty="0" smtClean="0">
                <a:solidFill>
                  <a:schemeClr val="tx1"/>
                </a:solidFill>
              </a:rPr>
              <a:t>pakai</a:t>
            </a:r>
            <a:endParaRPr lang="en-ID" sz="2600" dirty="0" smtClean="0">
              <a:solidFill>
                <a:schemeClr val="tx1"/>
              </a:solidFill>
            </a:endParaRPr>
          </a:p>
          <a:p>
            <a:pPr marL="633413" indent="-342900" algn="just">
              <a:lnSpc>
                <a:spcPct val="150000"/>
              </a:lnSpc>
            </a:pPr>
            <a:r>
              <a:rPr lang="id-ID" sz="2600" dirty="0" smtClean="0">
                <a:solidFill>
                  <a:schemeClr val="tx1"/>
                </a:solidFill>
              </a:rPr>
              <a:t>Pilihan </a:t>
            </a:r>
            <a:r>
              <a:rPr lang="id-ID" sz="2600" dirty="0">
                <a:solidFill>
                  <a:schemeClr val="tx1"/>
                </a:solidFill>
              </a:rPr>
              <a:t>luas HW / SW </a:t>
            </a:r>
            <a:r>
              <a:rPr lang="id-ID" sz="2600" dirty="0" smtClean="0">
                <a:solidFill>
                  <a:schemeClr val="tx1"/>
                </a:solidFill>
              </a:rPr>
              <a:t>Hosting</a:t>
            </a:r>
            <a:endParaRPr lang="en-ID" sz="2600" dirty="0" smtClean="0">
              <a:solidFill>
                <a:schemeClr val="tx1"/>
              </a:solidFill>
            </a:endParaRPr>
          </a:p>
          <a:p>
            <a:pPr marL="633413" indent="-342900" algn="just">
              <a:lnSpc>
                <a:spcPct val="150000"/>
              </a:lnSpc>
            </a:pPr>
            <a:r>
              <a:rPr lang="id-ID" sz="2600" dirty="0" smtClean="0">
                <a:solidFill>
                  <a:schemeClr val="tx1"/>
                </a:solidFill>
              </a:rPr>
              <a:t>global </a:t>
            </a:r>
            <a:r>
              <a:rPr lang="id-ID" sz="2600" dirty="0">
                <a:solidFill>
                  <a:schemeClr val="tx1"/>
                </a:solidFill>
              </a:rPr>
              <a:t>Jauh lebih banyak (aws.amazon.com/ec2</a:t>
            </a:r>
            <a:r>
              <a:rPr lang="id-ID" sz="2600" dirty="0"/>
              <a:t>)</a:t>
            </a:r>
            <a:endParaRPr lang="en-US" sz="2800" b="1" dirty="0"/>
          </a:p>
        </p:txBody>
      </p:sp>
      <p:sp>
        <p:nvSpPr>
          <p:cNvPr id="4" name="Date Placeholder 3"/>
          <p:cNvSpPr>
            <a:spLocks noGrp="1"/>
          </p:cNvSpPr>
          <p:nvPr>
            <p:ph type="dt" sz="half" idx="10"/>
          </p:nvPr>
        </p:nvSpPr>
        <p:spPr/>
        <p:txBody>
          <a:bodyPr/>
          <a:lstStyle/>
          <a:p>
            <a:fld id="{2915F75B-F72C-4EB8-83B9-C44A620289E6}" type="datetime1">
              <a:rPr lang="id-ID" smtClean="0"/>
              <a:t>30/06/2019</a:t>
            </a:fld>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53</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Tree>
    <p:extLst>
      <p:ext uri="{BB962C8B-B14F-4D97-AF65-F5344CB8AC3E}">
        <p14:creationId xmlns:p14="http://schemas.microsoft.com/office/powerpoint/2010/main" val="40452698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Product Demonstration </a:t>
            </a:r>
          </a:p>
        </p:txBody>
      </p:sp>
      <p:sp>
        <p:nvSpPr>
          <p:cNvPr id="4" name="Date Placeholder 3"/>
          <p:cNvSpPr>
            <a:spLocks noGrp="1"/>
          </p:cNvSpPr>
          <p:nvPr>
            <p:ph type="dt" sz="half" idx="10"/>
          </p:nvPr>
        </p:nvSpPr>
        <p:spPr/>
        <p:txBody>
          <a:bodyPr/>
          <a:lstStyle/>
          <a:p>
            <a:fld id="{D5877244-E5AD-485E-898F-F0EA51B8A0C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54</a:t>
            </a:fld>
            <a:endParaRPr lang="id-ID" dirty="0"/>
          </a:p>
        </p:txBody>
      </p:sp>
      <p:pic>
        <p:nvPicPr>
          <p:cNvPr id="9" name="Picture 8"/>
          <p:cNvPicPr>
            <a:picLocks noChangeAspect="1"/>
          </p:cNvPicPr>
          <p:nvPr/>
        </p:nvPicPr>
        <p:blipFill>
          <a:blip r:embed="rId2"/>
          <a:stretch>
            <a:fillRect/>
          </a:stretch>
        </p:blipFill>
        <p:spPr>
          <a:xfrm>
            <a:off x="0" y="1828800"/>
            <a:ext cx="7526335" cy="4594729"/>
          </a:xfrm>
          <a:prstGeom prst="rect">
            <a:avLst/>
          </a:prstGeom>
        </p:spPr>
      </p:pic>
    </p:spTree>
    <p:extLst>
      <p:ext uri="{BB962C8B-B14F-4D97-AF65-F5344CB8AC3E}">
        <p14:creationId xmlns:p14="http://schemas.microsoft.com/office/powerpoint/2010/main" val="16413825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smtClean="0"/>
              <a:t>Tipe</a:t>
            </a:r>
            <a:r>
              <a:rPr lang="en-ID" dirty="0" smtClean="0"/>
              <a:t> </a:t>
            </a:r>
            <a:r>
              <a:rPr lang="en-ID" dirty="0" err="1" smtClean="0"/>
              <a:t>jenis</a:t>
            </a:r>
            <a:r>
              <a:rPr lang="en-ID" dirty="0" smtClean="0"/>
              <a:t> </a:t>
            </a:r>
            <a:endParaRPr lang="en-US" dirty="0"/>
          </a:p>
        </p:txBody>
      </p:sp>
      <p:pic>
        <p:nvPicPr>
          <p:cNvPr id="7" name="Content Placeholder 6"/>
          <p:cNvPicPr>
            <a:picLocks noGrp="1" noChangeAspect="1"/>
          </p:cNvPicPr>
          <p:nvPr>
            <p:ph idx="1"/>
          </p:nvPr>
        </p:nvPicPr>
        <p:blipFill>
          <a:blip r:embed="rId2"/>
          <a:stretch>
            <a:fillRect/>
          </a:stretch>
        </p:blipFill>
        <p:spPr>
          <a:xfrm>
            <a:off x="184150" y="2138537"/>
            <a:ext cx="8815388" cy="3352452"/>
          </a:xfrm>
          <a:prstGeom prst="rect">
            <a:avLst/>
          </a:prstGeom>
        </p:spPr>
      </p:pic>
      <p:sp>
        <p:nvSpPr>
          <p:cNvPr id="4" name="Date Placeholder 3"/>
          <p:cNvSpPr>
            <a:spLocks noGrp="1"/>
          </p:cNvSpPr>
          <p:nvPr>
            <p:ph type="dt" sz="half" idx="10"/>
          </p:nvPr>
        </p:nvSpPr>
        <p:spPr/>
        <p:txBody>
          <a:bodyPr/>
          <a:lstStyle/>
          <a:p>
            <a:fld id="{C6D17C74-C925-4127-91AC-44464E6A775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55</a:t>
            </a:fld>
            <a:endParaRPr lang="id-ID" dirty="0"/>
          </a:p>
        </p:txBody>
      </p:sp>
    </p:spTree>
    <p:extLst>
      <p:ext uri="{BB962C8B-B14F-4D97-AF65-F5344CB8AC3E}">
        <p14:creationId xmlns:p14="http://schemas.microsoft.com/office/powerpoint/2010/main" val="15891903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Pilihan</a:t>
            </a:r>
            <a:r>
              <a:rPr lang="en-US" dirty="0" smtClean="0"/>
              <a:t> Amazon EC2</a:t>
            </a:r>
            <a:endParaRPr lang="en-US" dirty="0"/>
          </a:p>
        </p:txBody>
      </p:sp>
      <p:sp>
        <p:nvSpPr>
          <p:cNvPr id="3" name="Content Placeholder 2"/>
          <p:cNvSpPr>
            <a:spLocks noGrp="1"/>
          </p:cNvSpPr>
          <p:nvPr>
            <p:ph idx="1"/>
          </p:nvPr>
        </p:nvSpPr>
        <p:spPr/>
        <p:txBody>
          <a:bodyPr anchor="ctr">
            <a:normAutofit/>
          </a:bodyPr>
          <a:lstStyle/>
          <a:p>
            <a:pPr marL="0" indent="0" algn="just">
              <a:lnSpc>
                <a:spcPct val="150000"/>
              </a:lnSpc>
              <a:buNone/>
            </a:pPr>
            <a:r>
              <a:rPr lang="id-ID" sz="2400" dirty="0">
                <a:solidFill>
                  <a:schemeClr val="tx1"/>
                </a:solidFill>
              </a:rPr>
              <a:t>Jenis EC2 Instance </a:t>
            </a:r>
            <a:r>
              <a:rPr lang="id-ID" sz="2400" dirty="0" smtClean="0">
                <a:solidFill>
                  <a:schemeClr val="tx1"/>
                </a:solidFill>
              </a:rPr>
              <a:t>dioptimalkan. </a:t>
            </a:r>
            <a:endParaRPr lang="en-ID" sz="2400" dirty="0" smtClean="0">
              <a:solidFill>
                <a:schemeClr val="tx1"/>
              </a:solidFill>
            </a:endParaRPr>
          </a:p>
          <a:p>
            <a:pPr algn="just">
              <a:lnSpc>
                <a:spcPct val="150000"/>
              </a:lnSpc>
            </a:pPr>
            <a:r>
              <a:rPr lang="id-ID" sz="2400" dirty="0" smtClean="0">
                <a:solidFill>
                  <a:schemeClr val="tx1"/>
                </a:solidFill>
              </a:rPr>
              <a:t>AWS </a:t>
            </a:r>
            <a:r>
              <a:rPr lang="id-ID" sz="2400" dirty="0">
                <a:solidFill>
                  <a:schemeClr val="tx1"/>
                </a:solidFill>
              </a:rPr>
              <a:t>menggunakan prosesor Intel® Xeon® untuk EC2 </a:t>
            </a:r>
            <a:r>
              <a:rPr lang="id-ID" sz="2400" dirty="0" smtClean="0">
                <a:solidFill>
                  <a:schemeClr val="tx1"/>
                </a:solidFill>
              </a:rPr>
              <a:t>Instances</a:t>
            </a:r>
            <a:endParaRPr lang="en-ID" sz="2400" dirty="0" smtClean="0">
              <a:solidFill>
                <a:schemeClr val="tx1"/>
              </a:solidFill>
            </a:endParaRPr>
          </a:p>
          <a:p>
            <a:pPr algn="just">
              <a:lnSpc>
                <a:spcPct val="150000"/>
              </a:lnSpc>
            </a:pPr>
            <a:r>
              <a:rPr lang="en-ID" sz="2400" dirty="0" err="1" smtClean="0">
                <a:solidFill>
                  <a:schemeClr val="tx1"/>
                </a:solidFill>
              </a:rPr>
              <a:t>Mempertimbangkan</a:t>
            </a:r>
            <a:r>
              <a:rPr lang="en-ID" sz="2400" dirty="0">
                <a:solidFill>
                  <a:schemeClr val="tx1"/>
                </a:solidFill>
              </a:rPr>
              <a:t> </a:t>
            </a:r>
            <a:r>
              <a:rPr lang="id-ID" sz="2400" dirty="0" smtClean="0">
                <a:solidFill>
                  <a:schemeClr val="tx1"/>
                </a:solidFill>
              </a:rPr>
              <a:t>hal </a:t>
            </a:r>
            <a:r>
              <a:rPr lang="id-ID" sz="2400" dirty="0">
                <a:solidFill>
                  <a:schemeClr val="tx1"/>
                </a:solidFill>
              </a:rPr>
              <a:t>berikut ketika memilih instance Anda: </a:t>
            </a:r>
            <a:r>
              <a:rPr lang="en-ID" sz="2400" dirty="0" smtClean="0">
                <a:solidFill>
                  <a:schemeClr val="tx1"/>
                </a:solidFill>
              </a:rPr>
              <a:t>  </a:t>
            </a:r>
          </a:p>
          <a:p>
            <a:pPr lvl="1" algn="just">
              <a:lnSpc>
                <a:spcPct val="150000"/>
              </a:lnSpc>
              <a:buFont typeface="Wingdings" pitchFamily="2" charset="2"/>
              <a:buChar char="ü"/>
            </a:pPr>
            <a:r>
              <a:rPr lang="id-ID" sz="2400" dirty="0" smtClean="0">
                <a:solidFill>
                  <a:schemeClr val="tx1"/>
                </a:solidFill>
              </a:rPr>
              <a:t>jumlah </a:t>
            </a:r>
            <a:r>
              <a:rPr lang="id-ID" sz="2400" dirty="0">
                <a:solidFill>
                  <a:schemeClr val="tx1"/>
                </a:solidFill>
              </a:rPr>
              <a:t>inti, ukuran memori, ukuran &amp; tipe penyimpanan, kinerja jaringan, persyaratan I / O &amp; teknologi CPU. </a:t>
            </a:r>
            <a:endParaRPr lang="en-ID" sz="2400" dirty="0" smtClean="0">
              <a:solidFill>
                <a:schemeClr val="tx1"/>
              </a:solidFill>
            </a:endParaRPr>
          </a:p>
          <a:p>
            <a:pPr algn="just">
              <a:lnSpc>
                <a:spcPct val="150000"/>
              </a:lnSpc>
            </a:pPr>
            <a:r>
              <a:rPr lang="id-ID" sz="2400" dirty="0" smtClean="0">
                <a:solidFill>
                  <a:schemeClr val="tx1"/>
                </a:solidFill>
              </a:rPr>
              <a:t>Hurry </a:t>
            </a:r>
            <a:r>
              <a:rPr lang="id-ID" sz="2400" dirty="0">
                <a:solidFill>
                  <a:schemeClr val="tx1"/>
                </a:solidFill>
              </a:rPr>
              <a:t>Up &amp; Go Idle - Contoh komputasi yang </a:t>
            </a:r>
            <a:r>
              <a:rPr lang="id-ID" sz="2400" dirty="0" smtClean="0">
                <a:solidFill>
                  <a:schemeClr val="tx1"/>
                </a:solidFill>
              </a:rPr>
              <a:t>lebih </a:t>
            </a:r>
            <a:endParaRPr lang="en-ID" sz="2400" dirty="0" smtClean="0">
              <a:solidFill>
                <a:schemeClr val="tx1"/>
              </a:solidFill>
            </a:endParaRPr>
          </a:p>
          <a:p>
            <a:pPr marL="0" indent="0" algn="just">
              <a:lnSpc>
                <a:spcPct val="150000"/>
              </a:lnSpc>
              <a:buNone/>
            </a:pPr>
            <a:r>
              <a:rPr lang="en-ID" sz="2400" dirty="0" smtClean="0">
                <a:solidFill>
                  <a:schemeClr val="tx1"/>
                </a:solidFill>
              </a:rPr>
              <a:t>   </a:t>
            </a:r>
            <a:r>
              <a:rPr lang="id-ID" sz="2400" dirty="0" smtClean="0">
                <a:solidFill>
                  <a:schemeClr val="tx1"/>
                </a:solidFill>
              </a:rPr>
              <a:t>besar </a:t>
            </a:r>
            <a:r>
              <a:rPr lang="id-ID" sz="2400" dirty="0">
                <a:solidFill>
                  <a:schemeClr val="tx1"/>
                </a:solidFill>
              </a:rPr>
              <a:t>dapat menghemat </a:t>
            </a:r>
            <a:r>
              <a:rPr lang="id-ID" sz="2400" dirty="0" smtClean="0">
                <a:solidFill>
                  <a:schemeClr val="tx1"/>
                </a:solidFill>
              </a:rPr>
              <a:t>waktu</a:t>
            </a:r>
            <a:r>
              <a:rPr lang="en-ID" sz="2400" dirty="0" smtClean="0">
                <a:solidFill>
                  <a:schemeClr val="tx1"/>
                </a:solidFill>
              </a:rPr>
              <a:t> </a:t>
            </a:r>
            <a:r>
              <a:rPr lang="en-ID" sz="2400" dirty="0" err="1" smtClean="0">
                <a:solidFill>
                  <a:schemeClr val="tx1"/>
                </a:solidFill>
              </a:rPr>
              <a:t>dan</a:t>
            </a:r>
            <a:r>
              <a:rPr lang="en-ID" sz="2400" dirty="0" smtClean="0">
                <a:solidFill>
                  <a:schemeClr val="tx1"/>
                </a:solidFill>
              </a:rPr>
              <a:t> </a:t>
            </a:r>
            <a:r>
              <a:rPr lang="en-ID" sz="2400" dirty="0" err="1" smtClean="0">
                <a:solidFill>
                  <a:schemeClr val="tx1"/>
                </a:solidFill>
              </a:rPr>
              <a:t>uang</a:t>
            </a:r>
            <a:r>
              <a:rPr lang="en-ID" sz="2400" dirty="0"/>
              <a:t>.</a:t>
            </a:r>
            <a:endParaRPr lang="en-US" sz="2400" dirty="0"/>
          </a:p>
        </p:txBody>
      </p:sp>
      <p:sp>
        <p:nvSpPr>
          <p:cNvPr id="4" name="Date Placeholder 3"/>
          <p:cNvSpPr>
            <a:spLocks noGrp="1"/>
          </p:cNvSpPr>
          <p:nvPr>
            <p:ph type="dt" sz="half" idx="10"/>
          </p:nvPr>
        </p:nvSpPr>
        <p:spPr/>
        <p:txBody>
          <a:bodyPr/>
          <a:lstStyle/>
          <a:p>
            <a:fld id="{451EE393-9319-4CEA-8658-4816A720763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56</a:t>
            </a:fld>
            <a:endParaRPr lang="id-ID" dirty="0"/>
          </a:p>
        </p:txBody>
      </p:sp>
      <p:pic>
        <p:nvPicPr>
          <p:cNvPr id="7" name="Picture 6"/>
          <p:cNvPicPr>
            <a:picLocks noChangeAspect="1"/>
          </p:cNvPicPr>
          <p:nvPr/>
        </p:nvPicPr>
        <p:blipFill>
          <a:blip r:embed="rId3"/>
          <a:stretch>
            <a:fillRect/>
          </a:stretch>
        </p:blipFill>
        <p:spPr>
          <a:xfrm>
            <a:off x="7950701" y="4627473"/>
            <a:ext cx="1193299" cy="1156008"/>
          </a:xfrm>
          <a:prstGeom prst="rect">
            <a:avLst/>
          </a:prstGeom>
        </p:spPr>
      </p:pic>
    </p:spTree>
    <p:extLst>
      <p:ext uri="{BB962C8B-B14F-4D97-AF65-F5344CB8AC3E}">
        <p14:creationId xmlns:p14="http://schemas.microsoft.com/office/powerpoint/2010/main" val="8566337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4237" y="533484"/>
            <a:ext cx="7347283" cy="854074"/>
          </a:xfrm>
        </p:spPr>
        <p:txBody>
          <a:bodyPr>
            <a:normAutofit fontScale="90000"/>
          </a:bodyPr>
          <a:lstStyle/>
          <a:p>
            <a:r>
              <a:rPr lang="en-US" dirty="0" smtClean="0"/>
              <a:t/>
            </a:r>
            <a:br>
              <a:rPr lang="en-US" dirty="0" smtClean="0"/>
            </a:br>
            <a:r>
              <a:rPr lang="id-ID" dirty="0"/>
              <a:t>Mesin Virtual </a:t>
            </a:r>
            <a:r>
              <a:rPr lang="id-ID" dirty="0" smtClean="0"/>
              <a:t>EC2</a:t>
            </a:r>
            <a:r>
              <a:rPr lang="en-ID" dirty="0" smtClean="0"/>
              <a:t> yang</a:t>
            </a:r>
            <a:r>
              <a:rPr lang="id-ID" dirty="0" smtClean="0"/>
              <a:t> </a:t>
            </a:r>
            <a:r>
              <a:rPr lang="id-ID" dirty="0"/>
              <a:t>Didukung oleh Teknologi Intel</a:t>
            </a:r>
            <a:endParaRPr lang="en-US" dirty="0"/>
          </a:p>
        </p:txBody>
      </p:sp>
      <p:pic>
        <p:nvPicPr>
          <p:cNvPr id="7" name="Content Placeholder 6"/>
          <p:cNvPicPr>
            <a:picLocks noGrp="1" noChangeAspect="1"/>
          </p:cNvPicPr>
          <p:nvPr>
            <p:ph idx="1"/>
          </p:nvPr>
        </p:nvPicPr>
        <p:blipFill>
          <a:blip r:embed="rId2"/>
          <a:stretch>
            <a:fillRect/>
          </a:stretch>
        </p:blipFill>
        <p:spPr>
          <a:xfrm>
            <a:off x="184150" y="1846736"/>
            <a:ext cx="8815388" cy="3936053"/>
          </a:xfrm>
          <a:prstGeom prst="rect">
            <a:avLst/>
          </a:prstGeom>
        </p:spPr>
      </p:pic>
      <p:sp>
        <p:nvSpPr>
          <p:cNvPr id="4" name="Date Placeholder 3"/>
          <p:cNvSpPr>
            <a:spLocks noGrp="1"/>
          </p:cNvSpPr>
          <p:nvPr>
            <p:ph type="dt" sz="half" idx="10"/>
          </p:nvPr>
        </p:nvSpPr>
        <p:spPr/>
        <p:txBody>
          <a:bodyPr/>
          <a:lstStyle/>
          <a:p>
            <a:fld id="{85A7C492-EC09-4D72-BE9C-BD68CDEE47C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57</a:t>
            </a:fld>
            <a:endParaRPr lang="id-ID" dirty="0"/>
          </a:p>
        </p:txBody>
      </p:sp>
    </p:spTree>
    <p:extLst>
      <p:ext uri="{BB962C8B-B14F-4D97-AF65-F5344CB8AC3E}">
        <p14:creationId xmlns:p14="http://schemas.microsoft.com/office/powerpoint/2010/main" val="22702119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C5: </a:t>
            </a:r>
            <a:r>
              <a:rPr lang="id-ID" dirty="0" smtClean="0"/>
              <a:t>Hitung</a:t>
            </a:r>
            <a:r>
              <a:rPr lang="en-ID" dirty="0" smtClean="0"/>
              <a:t>an </a:t>
            </a:r>
            <a:r>
              <a:rPr lang="id-ID" dirty="0" smtClean="0"/>
              <a:t> </a:t>
            </a:r>
            <a:r>
              <a:rPr lang="en-ID" dirty="0" smtClean="0"/>
              <a:t>Virtual Machine </a:t>
            </a:r>
            <a:r>
              <a:rPr lang="id-ID" dirty="0" smtClean="0"/>
              <a:t>Yang Dioptimalkan</a:t>
            </a:r>
            <a:endParaRPr lang="en-US" dirty="0"/>
          </a:p>
        </p:txBody>
      </p:sp>
      <p:sp>
        <p:nvSpPr>
          <p:cNvPr id="3" name="Content Placeholder 2"/>
          <p:cNvSpPr>
            <a:spLocks noGrp="1"/>
          </p:cNvSpPr>
          <p:nvPr>
            <p:ph idx="1"/>
          </p:nvPr>
        </p:nvSpPr>
        <p:spPr>
          <a:xfrm>
            <a:off x="139893" y="1076531"/>
            <a:ext cx="8115107" cy="4740069"/>
          </a:xfrm>
        </p:spPr>
        <p:txBody>
          <a:bodyPr/>
          <a:lstStyle/>
          <a:p>
            <a:pPr lvl="8"/>
            <a:endParaRPr lang="en-US" sz="2100" dirty="0" smtClean="0"/>
          </a:p>
          <a:p>
            <a:pPr lvl="8">
              <a:lnSpc>
                <a:spcPct val="150000"/>
              </a:lnSpc>
            </a:pPr>
            <a:r>
              <a:rPr lang="id-ID" dirty="0"/>
              <a:t>Berbasis pada 3.0 </a:t>
            </a:r>
            <a:r>
              <a:rPr lang="id-ID" dirty="0" smtClean="0"/>
              <a:t>GHz</a:t>
            </a:r>
            <a:r>
              <a:rPr lang="en-ID" dirty="0"/>
              <a:t> </a:t>
            </a:r>
            <a:r>
              <a:rPr lang="id-ID" dirty="0" smtClean="0"/>
              <a:t>Intel </a:t>
            </a:r>
            <a:r>
              <a:rPr lang="id-ID" dirty="0"/>
              <a:t>Xeon </a:t>
            </a:r>
            <a:endParaRPr lang="en-ID" dirty="0" smtClean="0"/>
          </a:p>
          <a:p>
            <a:pPr lvl="8">
              <a:lnSpc>
                <a:spcPct val="150000"/>
              </a:lnSpc>
            </a:pPr>
            <a:r>
              <a:rPr lang="id-ID" dirty="0" smtClean="0"/>
              <a:t>Scalable Processors </a:t>
            </a:r>
            <a:r>
              <a:rPr lang="id-ID" dirty="0"/>
              <a:t>(</a:t>
            </a:r>
            <a:r>
              <a:rPr lang="id-ID" dirty="0" smtClean="0"/>
              <a:t>Skylake)</a:t>
            </a:r>
            <a:endParaRPr lang="en-ID" dirty="0" smtClean="0"/>
          </a:p>
          <a:p>
            <a:pPr lvl="8">
              <a:lnSpc>
                <a:spcPct val="150000"/>
              </a:lnSpc>
            </a:pPr>
            <a:r>
              <a:rPr lang="id-ID" dirty="0" smtClean="0"/>
              <a:t>Hingga </a:t>
            </a:r>
            <a:r>
              <a:rPr lang="id-ID" dirty="0"/>
              <a:t>72 vCPU dan 144 </a:t>
            </a:r>
            <a:r>
              <a:rPr lang="id-ID" dirty="0" smtClean="0"/>
              <a:t>GiB memori </a:t>
            </a:r>
            <a:r>
              <a:rPr lang="id-ID" dirty="0"/>
              <a:t>(Memori 2: 1: rasio </a:t>
            </a:r>
            <a:r>
              <a:rPr lang="id-ID" dirty="0" smtClean="0"/>
              <a:t>vCPU)</a:t>
            </a:r>
            <a:endParaRPr lang="en-ID" dirty="0" smtClean="0"/>
          </a:p>
          <a:p>
            <a:pPr lvl="8">
              <a:lnSpc>
                <a:spcPct val="150000"/>
              </a:lnSpc>
            </a:pPr>
            <a:r>
              <a:rPr lang="id-ID" dirty="0" smtClean="0"/>
              <a:t>Bandwidth </a:t>
            </a:r>
            <a:r>
              <a:rPr lang="id-ID" dirty="0"/>
              <a:t>25 Gbps NW </a:t>
            </a:r>
            <a:r>
              <a:rPr lang="id-ID" dirty="0" smtClean="0"/>
              <a:t>Dukungan</a:t>
            </a:r>
            <a:r>
              <a:rPr lang="en-ID" dirty="0" smtClean="0"/>
              <a:t> d</a:t>
            </a:r>
            <a:r>
              <a:rPr lang="id-ID" dirty="0" smtClean="0"/>
              <a:t> </a:t>
            </a:r>
            <a:r>
              <a:rPr lang="id-ID" dirty="0"/>
              <a:t>untuk Intel </a:t>
            </a:r>
            <a:r>
              <a:rPr lang="id-ID" dirty="0" smtClean="0"/>
              <a:t>AVX-512</a:t>
            </a:r>
            <a:r>
              <a:rPr lang="en-ID" dirty="0" smtClean="0"/>
              <a:t>.</a:t>
            </a:r>
            <a:endParaRPr lang="en-US" sz="1400" dirty="0"/>
          </a:p>
        </p:txBody>
      </p:sp>
      <p:sp>
        <p:nvSpPr>
          <p:cNvPr id="4" name="Date Placeholder 3"/>
          <p:cNvSpPr>
            <a:spLocks noGrp="1"/>
          </p:cNvSpPr>
          <p:nvPr>
            <p:ph type="dt" sz="half" idx="10"/>
          </p:nvPr>
        </p:nvSpPr>
        <p:spPr/>
        <p:txBody>
          <a:bodyPr/>
          <a:lstStyle/>
          <a:p>
            <a:fld id="{34985646-F445-40EE-B15E-B623EF581C3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58</a:t>
            </a:fld>
            <a:endParaRPr lang="id-ID" dirty="0"/>
          </a:p>
        </p:txBody>
      </p:sp>
      <p:pic>
        <p:nvPicPr>
          <p:cNvPr id="7" name="Picture 6"/>
          <p:cNvPicPr>
            <a:picLocks noChangeAspect="1"/>
          </p:cNvPicPr>
          <p:nvPr/>
        </p:nvPicPr>
        <p:blipFill>
          <a:blip r:embed="rId2"/>
          <a:stretch>
            <a:fillRect/>
          </a:stretch>
        </p:blipFill>
        <p:spPr>
          <a:xfrm>
            <a:off x="3423397" y="4151938"/>
            <a:ext cx="4635870" cy="1818935"/>
          </a:xfrm>
          <a:prstGeom prst="rect">
            <a:avLst/>
          </a:prstGeom>
        </p:spPr>
      </p:pic>
      <p:pic>
        <p:nvPicPr>
          <p:cNvPr id="8" name="Picture 7"/>
          <p:cNvPicPr>
            <a:picLocks noChangeAspect="1"/>
          </p:cNvPicPr>
          <p:nvPr/>
        </p:nvPicPr>
        <p:blipFill>
          <a:blip r:embed="rId3"/>
          <a:stretch>
            <a:fillRect/>
          </a:stretch>
        </p:blipFill>
        <p:spPr>
          <a:xfrm>
            <a:off x="307726" y="1722066"/>
            <a:ext cx="3238500" cy="3352800"/>
          </a:xfrm>
          <a:prstGeom prst="rect">
            <a:avLst/>
          </a:prstGeom>
        </p:spPr>
      </p:pic>
      <p:pic>
        <p:nvPicPr>
          <p:cNvPr id="9" name="Picture 8"/>
          <p:cNvPicPr>
            <a:picLocks noChangeAspect="1"/>
          </p:cNvPicPr>
          <p:nvPr/>
        </p:nvPicPr>
        <p:blipFill>
          <a:blip r:embed="rId4"/>
          <a:stretch>
            <a:fillRect/>
          </a:stretch>
        </p:blipFill>
        <p:spPr>
          <a:xfrm>
            <a:off x="8059266" y="3275637"/>
            <a:ext cx="895350" cy="876300"/>
          </a:xfrm>
          <a:prstGeom prst="rect">
            <a:avLst/>
          </a:prstGeom>
        </p:spPr>
      </p:pic>
    </p:spTree>
    <p:extLst>
      <p:ext uri="{BB962C8B-B14F-4D97-AF65-F5344CB8AC3E}">
        <p14:creationId xmlns:p14="http://schemas.microsoft.com/office/powerpoint/2010/main" val="31851082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M5: Next-Gen General Purpose instance </a:t>
            </a:r>
          </a:p>
        </p:txBody>
      </p:sp>
      <p:sp>
        <p:nvSpPr>
          <p:cNvPr id="3" name="Content Placeholder 2"/>
          <p:cNvSpPr>
            <a:spLocks noGrp="1"/>
          </p:cNvSpPr>
          <p:nvPr>
            <p:ph idx="1"/>
          </p:nvPr>
        </p:nvSpPr>
        <p:spPr>
          <a:xfrm>
            <a:off x="184897" y="1451811"/>
            <a:ext cx="8501903" cy="4724400"/>
          </a:xfrm>
        </p:spPr>
        <p:txBody>
          <a:bodyPr>
            <a:noAutofit/>
          </a:bodyPr>
          <a:lstStyle/>
          <a:p>
            <a:pPr lvl="8"/>
            <a:endParaRPr lang="en-US" sz="2000" dirty="0" smtClean="0"/>
          </a:p>
          <a:p>
            <a:pPr marL="3405188" lvl="8" indent="-268288">
              <a:lnSpc>
                <a:spcPct val="160000"/>
              </a:lnSpc>
            </a:pPr>
            <a:r>
              <a:rPr lang="id-ID" dirty="0" smtClean="0"/>
              <a:t>Didukung </a:t>
            </a:r>
            <a:r>
              <a:rPr lang="id-ID" dirty="0"/>
              <a:t>oleh 2.5 GHz Intel Xeon Scalable Processors (</a:t>
            </a:r>
            <a:r>
              <a:rPr lang="id-ID" dirty="0" smtClean="0"/>
              <a:t>Skylake)</a:t>
            </a:r>
            <a:endParaRPr lang="en-ID" dirty="0" smtClean="0"/>
          </a:p>
          <a:p>
            <a:pPr marL="3405188" lvl="8" indent="-268288">
              <a:lnSpc>
                <a:spcPct val="160000"/>
              </a:lnSpc>
            </a:pPr>
            <a:r>
              <a:rPr lang="id-ID" dirty="0" smtClean="0"/>
              <a:t>Ukuran </a:t>
            </a:r>
            <a:r>
              <a:rPr lang="id-ID" dirty="0"/>
              <a:t>instance baru yang lebih besar — ​​m5.24xlarge dengan 96 vCPU dan memori 384 GiB (Memori 4: 1: rasio vCPU) </a:t>
            </a:r>
            <a:endParaRPr lang="en-ID" dirty="0" smtClean="0"/>
          </a:p>
          <a:p>
            <a:pPr marL="3405188" lvl="8" indent="-268288">
              <a:lnSpc>
                <a:spcPct val="160000"/>
              </a:lnSpc>
            </a:pPr>
            <a:r>
              <a:rPr lang="id-ID" dirty="0" smtClean="0"/>
              <a:t>Peningkatan </a:t>
            </a:r>
            <a:r>
              <a:rPr lang="id-ID" dirty="0"/>
              <a:t>kinerja jaringan dan EBS pada ukuran instance yang lebih </a:t>
            </a:r>
            <a:r>
              <a:rPr lang="id-ID" dirty="0" smtClean="0"/>
              <a:t>kecil</a:t>
            </a:r>
            <a:endParaRPr lang="en-ID" dirty="0" smtClean="0"/>
          </a:p>
          <a:p>
            <a:pPr marL="3405188" lvl="8" indent="-268288">
              <a:lnSpc>
                <a:spcPct val="160000"/>
              </a:lnSpc>
            </a:pPr>
            <a:r>
              <a:rPr lang="id-ID" dirty="0" smtClean="0"/>
              <a:t>Dukungan </a:t>
            </a:r>
            <a:r>
              <a:rPr lang="id-ID" dirty="0"/>
              <a:t>untuk Intel </a:t>
            </a:r>
            <a:r>
              <a:rPr lang="id-ID" dirty="0" smtClean="0"/>
              <a:t>AVX-512</a:t>
            </a:r>
            <a:r>
              <a:rPr lang="en-ID" dirty="0" smtClean="0"/>
              <a:t> yang</a:t>
            </a:r>
            <a:r>
              <a:rPr lang="id-ID" dirty="0" smtClean="0"/>
              <a:t> </a:t>
            </a:r>
            <a:r>
              <a:rPr lang="id-ID" dirty="0"/>
              <a:t>menawarkan kinerja hingga dua kali lipat untuk beban kerja vektor dan floating </a:t>
            </a:r>
            <a:r>
              <a:rPr lang="id-ID" dirty="0" smtClean="0"/>
              <a:t>point</a:t>
            </a:r>
            <a:r>
              <a:rPr lang="en-ID" dirty="0" smtClean="0"/>
              <a:t>.</a:t>
            </a:r>
            <a:endParaRPr lang="en-US" dirty="0"/>
          </a:p>
        </p:txBody>
      </p:sp>
      <p:sp>
        <p:nvSpPr>
          <p:cNvPr id="4" name="Date Placeholder 3"/>
          <p:cNvSpPr>
            <a:spLocks noGrp="1"/>
          </p:cNvSpPr>
          <p:nvPr>
            <p:ph type="dt" sz="half" idx="10"/>
          </p:nvPr>
        </p:nvSpPr>
        <p:spPr/>
        <p:txBody>
          <a:bodyPr/>
          <a:lstStyle/>
          <a:p>
            <a:fld id="{62F644C7-70E9-44D2-9F30-B7D77C47709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59</a:t>
            </a:fld>
            <a:endParaRPr lang="id-ID" dirty="0"/>
          </a:p>
        </p:txBody>
      </p:sp>
      <p:pic>
        <p:nvPicPr>
          <p:cNvPr id="7" name="Picture 6"/>
          <p:cNvPicPr>
            <a:picLocks noChangeAspect="1"/>
          </p:cNvPicPr>
          <p:nvPr/>
        </p:nvPicPr>
        <p:blipFill>
          <a:blip r:embed="rId2"/>
          <a:stretch>
            <a:fillRect/>
          </a:stretch>
        </p:blipFill>
        <p:spPr>
          <a:xfrm>
            <a:off x="184897" y="2048017"/>
            <a:ext cx="3086423" cy="3312259"/>
          </a:xfrm>
          <a:prstGeom prst="rect">
            <a:avLst/>
          </a:prstGeom>
        </p:spPr>
      </p:pic>
      <p:pic>
        <p:nvPicPr>
          <p:cNvPr id="8" name="Picture 7"/>
          <p:cNvPicPr>
            <a:picLocks noChangeAspect="1"/>
          </p:cNvPicPr>
          <p:nvPr/>
        </p:nvPicPr>
        <p:blipFill>
          <a:blip r:embed="rId3"/>
          <a:stretch>
            <a:fillRect/>
          </a:stretch>
        </p:blipFill>
        <p:spPr>
          <a:xfrm>
            <a:off x="8070493" y="1862420"/>
            <a:ext cx="866775" cy="885825"/>
          </a:xfrm>
          <a:prstGeom prst="rect">
            <a:avLst/>
          </a:prstGeom>
        </p:spPr>
      </p:pic>
    </p:spTree>
    <p:extLst>
      <p:ext uri="{BB962C8B-B14F-4D97-AF65-F5344CB8AC3E}">
        <p14:creationId xmlns:p14="http://schemas.microsoft.com/office/powerpoint/2010/main" val="1941484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Sertifikasi</a:t>
            </a:r>
            <a:r>
              <a:rPr lang="en-ID" dirty="0" smtClean="0"/>
              <a:t> AWS</a:t>
            </a:r>
            <a:endParaRPr lang="en-US" dirty="0"/>
          </a:p>
        </p:txBody>
      </p:sp>
      <p:sp>
        <p:nvSpPr>
          <p:cNvPr id="4" name="Date Placeholder 3"/>
          <p:cNvSpPr>
            <a:spLocks noGrp="1"/>
          </p:cNvSpPr>
          <p:nvPr>
            <p:ph type="dt" sz="half" idx="10"/>
          </p:nvPr>
        </p:nvSpPr>
        <p:spPr/>
        <p:txBody>
          <a:bodyPr/>
          <a:lstStyle/>
          <a:p>
            <a:fld id="{ACF42A3A-1AC1-4954-B706-FBF87817AAC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1222" y="1723869"/>
            <a:ext cx="7786830" cy="445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1793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Elastic Load Balancing (ELB) </a:t>
            </a:r>
          </a:p>
        </p:txBody>
      </p:sp>
      <p:sp>
        <p:nvSpPr>
          <p:cNvPr id="4" name="Date Placeholder 3"/>
          <p:cNvSpPr>
            <a:spLocks noGrp="1"/>
          </p:cNvSpPr>
          <p:nvPr>
            <p:ph type="dt" sz="half" idx="10"/>
          </p:nvPr>
        </p:nvSpPr>
        <p:spPr/>
        <p:txBody>
          <a:bodyPr/>
          <a:lstStyle/>
          <a:p>
            <a:fld id="{36E8903E-47E2-4C12-A161-AE7CA8294D9C}"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60</a:t>
            </a:fld>
            <a:endParaRPr lang="id-ID" dirty="0"/>
          </a:p>
        </p:txBody>
      </p:sp>
    </p:spTree>
    <p:extLst>
      <p:ext uri="{BB962C8B-B14F-4D97-AF65-F5344CB8AC3E}">
        <p14:creationId xmlns:p14="http://schemas.microsoft.com/office/powerpoint/2010/main" val="26387631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Identifikasi</a:t>
            </a:r>
            <a:r>
              <a:rPr lang="en-US" dirty="0" smtClean="0"/>
              <a:t> Elastic Load Balancing </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endParaRPr lang="en-US" sz="2800" dirty="0" smtClean="0"/>
          </a:p>
          <a:p>
            <a:pPr>
              <a:lnSpc>
                <a:spcPct val="150000"/>
              </a:lnSpc>
            </a:pPr>
            <a:r>
              <a:rPr lang="id-ID" sz="2800" dirty="0">
                <a:solidFill>
                  <a:schemeClr val="tx1"/>
                </a:solidFill>
              </a:rPr>
              <a:t>Layanan penyeimbangan beban yang </a:t>
            </a:r>
            <a:r>
              <a:rPr lang="id-ID" sz="2800" dirty="0" smtClean="0">
                <a:solidFill>
                  <a:schemeClr val="tx1"/>
                </a:solidFill>
              </a:rPr>
              <a:t>dikelola</a:t>
            </a:r>
            <a:endParaRPr lang="en-US" sz="2800" dirty="0" smtClean="0">
              <a:solidFill>
                <a:schemeClr val="tx1"/>
              </a:solidFill>
            </a:endParaRPr>
          </a:p>
          <a:p>
            <a:pPr>
              <a:lnSpc>
                <a:spcPct val="150000"/>
              </a:lnSpc>
            </a:pPr>
            <a:r>
              <a:rPr lang="id-ID" sz="2800" dirty="0" smtClean="0">
                <a:solidFill>
                  <a:schemeClr val="tx1"/>
                </a:solidFill>
              </a:rPr>
              <a:t>Mendistribusikan </a:t>
            </a:r>
            <a:r>
              <a:rPr lang="id-ID" sz="2800" dirty="0">
                <a:solidFill>
                  <a:schemeClr val="tx1"/>
                </a:solidFill>
              </a:rPr>
              <a:t>banyak antar instance</a:t>
            </a:r>
            <a:endParaRPr lang="en-US" sz="2800" dirty="0">
              <a:solidFill>
                <a:schemeClr val="tx1"/>
              </a:solidFill>
            </a:endParaRPr>
          </a:p>
        </p:txBody>
      </p:sp>
      <p:sp>
        <p:nvSpPr>
          <p:cNvPr id="4" name="Date Placeholder 3"/>
          <p:cNvSpPr>
            <a:spLocks noGrp="1"/>
          </p:cNvSpPr>
          <p:nvPr>
            <p:ph type="dt" sz="half" idx="10"/>
          </p:nvPr>
        </p:nvSpPr>
        <p:spPr/>
        <p:txBody>
          <a:bodyPr/>
          <a:lstStyle/>
          <a:p>
            <a:fld id="{04544CC1-DB77-4097-AA41-8DBE5BE5297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61</a:t>
            </a:fld>
            <a:endParaRPr lang="id-ID" dirty="0"/>
          </a:p>
        </p:txBody>
      </p:sp>
    </p:spTree>
    <p:extLst>
      <p:ext uri="{BB962C8B-B14F-4D97-AF65-F5344CB8AC3E}">
        <p14:creationId xmlns:p14="http://schemas.microsoft.com/office/powerpoint/2010/main" val="10784713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Fitur</a:t>
            </a:r>
            <a:r>
              <a:rPr lang="en-US" dirty="0" smtClean="0"/>
              <a:t> </a:t>
            </a:r>
            <a:r>
              <a:rPr lang="en-US" dirty="0"/>
              <a:t>Elastic Load Balancing</a:t>
            </a:r>
            <a:r>
              <a:rPr lang="en-US"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US" sz="2400" dirty="0" err="1" smtClean="0">
                <a:solidFill>
                  <a:schemeClr val="tx1"/>
                </a:solidFill>
              </a:rPr>
              <a:t>Ketersediaan</a:t>
            </a:r>
            <a:r>
              <a:rPr lang="en-US" sz="2400" dirty="0" smtClean="0">
                <a:solidFill>
                  <a:schemeClr val="tx1"/>
                </a:solidFill>
              </a:rPr>
              <a:t> </a:t>
            </a:r>
            <a:r>
              <a:rPr lang="en-US" sz="2400" dirty="0" err="1" smtClean="0">
                <a:solidFill>
                  <a:schemeClr val="tx1"/>
                </a:solidFill>
              </a:rPr>
              <a:t>tinggi</a:t>
            </a:r>
            <a:endParaRPr lang="en-US" sz="2400" dirty="0" smtClean="0">
              <a:solidFill>
                <a:schemeClr val="tx1"/>
              </a:solidFill>
            </a:endParaRPr>
          </a:p>
          <a:p>
            <a:pPr>
              <a:lnSpc>
                <a:spcPct val="150000"/>
              </a:lnSpc>
            </a:pPr>
            <a:r>
              <a:rPr lang="id-ID" sz="2400" dirty="0" smtClean="0">
                <a:solidFill>
                  <a:schemeClr val="tx1"/>
                </a:solidFill>
              </a:rPr>
              <a:t>Fitur keamanan</a:t>
            </a:r>
            <a:endParaRPr lang="en-US" sz="2400" dirty="0" smtClean="0">
              <a:solidFill>
                <a:schemeClr val="tx1"/>
              </a:solidFill>
            </a:endParaRPr>
          </a:p>
          <a:p>
            <a:pPr>
              <a:lnSpc>
                <a:spcPct val="150000"/>
              </a:lnSpc>
            </a:pPr>
            <a:r>
              <a:rPr lang="id-ID" sz="2400" dirty="0" smtClean="0">
                <a:solidFill>
                  <a:schemeClr val="tx1"/>
                </a:solidFill>
              </a:rPr>
              <a:t>Terminasi TLS</a:t>
            </a:r>
            <a:endParaRPr lang="en-US" sz="2400" dirty="0" smtClean="0">
              <a:solidFill>
                <a:schemeClr val="tx1"/>
              </a:solidFill>
            </a:endParaRPr>
          </a:p>
          <a:p>
            <a:pPr>
              <a:lnSpc>
                <a:spcPct val="150000"/>
              </a:lnSpc>
            </a:pPr>
            <a:r>
              <a:rPr lang="id-ID" sz="2400" dirty="0" smtClean="0">
                <a:solidFill>
                  <a:schemeClr val="tx1"/>
                </a:solidFill>
              </a:rPr>
              <a:t>Penyeimbangan beban layer 4 atau layer 7</a:t>
            </a:r>
            <a:endParaRPr lang="en-US" sz="2400" dirty="0" smtClean="0">
              <a:solidFill>
                <a:schemeClr val="tx1"/>
              </a:solidFill>
            </a:endParaRPr>
          </a:p>
          <a:p>
            <a:pPr>
              <a:lnSpc>
                <a:spcPct val="150000"/>
              </a:lnSpc>
            </a:pPr>
            <a:r>
              <a:rPr lang="id-ID" sz="2400" dirty="0" smtClean="0">
                <a:solidFill>
                  <a:schemeClr val="tx1"/>
                </a:solidFill>
              </a:rPr>
              <a:t>Pemantauan operasional</a:t>
            </a:r>
            <a:endParaRPr lang="en-US" sz="2400" dirty="0" smtClean="0">
              <a:solidFill>
                <a:schemeClr val="tx1"/>
              </a:solidFill>
            </a:endParaRPr>
          </a:p>
          <a:p>
            <a:pPr>
              <a:lnSpc>
                <a:spcPct val="150000"/>
              </a:lnSpc>
            </a:pPr>
            <a:r>
              <a:rPr lang="id-ID" sz="2400" dirty="0" smtClean="0">
                <a:solidFill>
                  <a:schemeClr val="tx1"/>
                </a:solidFill>
              </a:rPr>
              <a:t>Perbandingan produk</a:t>
            </a:r>
            <a:endParaRPr lang="en-US" sz="2400" dirty="0" smtClean="0">
              <a:solidFill>
                <a:schemeClr val="tx1"/>
              </a:solidFill>
            </a:endParaRPr>
          </a:p>
          <a:p>
            <a:pPr>
              <a:lnSpc>
                <a:spcPct val="150000"/>
              </a:lnSpc>
            </a:pPr>
            <a:r>
              <a:rPr lang="id-ID" sz="2400" dirty="0" smtClean="0">
                <a:solidFill>
                  <a:schemeClr val="tx1"/>
                </a:solidFill>
              </a:rPr>
              <a:t>Detail produk </a:t>
            </a:r>
            <a:r>
              <a:rPr lang="en-US" sz="2400" dirty="0" smtClean="0">
                <a:solidFill>
                  <a:schemeClr val="tx1"/>
                </a:solidFill>
              </a:rPr>
              <a:t> </a:t>
            </a:r>
            <a:r>
              <a:rPr lang="en-US" sz="2400" dirty="0" err="1" smtClean="0">
                <a:solidFill>
                  <a:schemeClr val="tx1"/>
                </a:solidFill>
              </a:rPr>
              <a:t>untuk</a:t>
            </a:r>
            <a:r>
              <a:rPr lang="en-US" sz="2400" dirty="0" smtClean="0">
                <a:solidFill>
                  <a:schemeClr val="tx1"/>
                </a:solidFill>
              </a:rPr>
              <a:t> </a:t>
            </a:r>
            <a:r>
              <a:rPr lang="id-ID" sz="2400" dirty="0" smtClean="0">
                <a:solidFill>
                  <a:schemeClr val="tx1"/>
                </a:solidFill>
              </a:rPr>
              <a:t>penyeimbangan beban elastis</a:t>
            </a:r>
            <a:endParaRPr lang="en-US" sz="2400" dirty="0">
              <a:solidFill>
                <a:schemeClr val="tx1"/>
              </a:solidFill>
            </a:endParaRPr>
          </a:p>
        </p:txBody>
      </p:sp>
      <p:sp>
        <p:nvSpPr>
          <p:cNvPr id="4" name="Date Placeholder 3"/>
          <p:cNvSpPr>
            <a:spLocks noGrp="1"/>
          </p:cNvSpPr>
          <p:nvPr>
            <p:ph type="dt" sz="half" idx="10"/>
          </p:nvPr>
        </p:nvSpPr>
        <p:spPr/>
        <p:txBody>
          <a:bodyPr/>
          <a:lstStyle/>
          <a:p>
            <a:fld id="{CF631E6D-1A5F-49FD-A082-ED21DA58B2C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62</a:t>
            </a:fld>
            <a:endParaRPr lang="id-ID" dirty="0"/>
          </a:p>
        </p:txBody>
      </p:sp>
    </p:spTree>
    <p:extLst>
      <p:ext uri="{BB962C8B-B14F-4D97-AF65-F5344CB8AC3E}">
        <p14:creationId xmlns:p14="http://schemas.microsoft.com/office/powerpoint/2010/main" val="2255983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Produk</a:t>
            </a:r>
            <a:r>
              <a:rPr lang="en-US" dirty="0" smtClean="0"/>
              <a:t> Elastic Load Balancing</a:t>
            </a:r>
            <a:endParaRPr lang="en-US" dirty="0"/>
          </a:p>
        </p:txBody>
      </p:sp>
      <p:pic>
        <p:nvPicPr>
          <p:cNvPr id="7" name="Content Placeholder 6"/>
          <p:cNvPicPr>
            <a:picLocks noGrp="1" noChangeAspect="1"/>
          </p:cNvPicPr>
          <p:nvPr>
            <p:ph idx="1"/>
          </p:nvPr>
        </p:nvPicPr>
        <p:blipFill>
          <a:blip r:embed="rId2"/>
          <a:stretch>
            <a:fillRect/>
          </a:stretch>
        </p:blipFill>
        <p:spPr>
          <a:xfrm>
            <a:off x="184150" y="1893682"/>
            <a:ext cx="8815388" cy="3842162"/>
          </a:xfrm>
          <a:prstGeom prst="rect">
            <a:avLst/>
          </a:prstGeom>
        </p:spPr>
      </p:pic>
      <p:sp>
        <p:nvSpPr>
          <p:cNvPr id="4" name="Date Placeholder 3"/>
          <p:cNvSpPr>
            <a:spLocks noGrp="1"/>
          </p:cNvSpPr>
          <p:nvPr>
            <p:ph type="dt" sz="half" idx="10"/>
          </p:nvPr>
        </p:nvSpPr>
        <p:spPr/>
        <p:txBody>
          <a:bodyPr/>
          <a:lstStyle/>
          <a:p>
            <a:fld id="{B9EDD970-969B-417C-BED6-15456CCE2A3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63</a:t>
            </a:fld>
            <a:endParaRPr lang="id-ID" dirty="0"/>
          </a:p>
        </p:txBody>
      </p:sp>
    </p:spTree>
    <p:extLst>
      <p:ext uri="{BB962C8B-B14F-4D97-AF65-F5344CB8AC3E}">
        <p14:creationId xmlns:p14="http://schemas.microsoft.com/office/powerpoint/2010/main" val="895856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Masalah</a:t>
            </a:r>
            <a:r>
              <a:rPr lang="en-US" dirty="0" smtClean="0"/>
              <a:t> </a:t>
            </a:r>
            <a:r>
              <a:rPr lang="id-ID" dirty="0" smtClean="0"/>
              <a:t>Aplikasi </a:t>
            </a:r>
            <a:r>
              <a:rPr lang="id-ID" dirty="0"/>
              <a:t>Load Balancer Use</a:t>
            </a:r>
            <a:endParaRPr lang="en-US" dirty="0"/>
          </a:p>
        </p:txBody>
      </p:sp>
      <p:pic>
        <p:nvPicPr>
          <p:cNvPr id="7" name="Content Placeholder 6"/>
          <p:cNvPicPr>
            <a:picLocks noGrp="1" noChangeAspect="1"/>
          </p:cNvPicPr>
          <p:nvPr>
            <p:ph idx="1"/>
          </p:nvPr>
        </p:nvPicPr>
        <p:blipFill>
          <a:blip r:embed="rId3"/>
          <a:stretch>
            <a:fillRect/>
          </a:stretch>
        </p:blipFill>
        <p:spPr>
          <a:xfrm>
            <a:off x="277019" y="1862138"/>
            <a:ext cx="8629650" cy="3905250"/>
          </a:xfrm>
          <a:prstGeom prst="rect">
            <a:avLst/>
          </a:prstGeom>
        </p:spPr>
      </p:pic>
      <p:sp>
        <p:nvSpPr>
          <p:cNvPr id="4" name="Date Placeholder 3"/>
          <p:cNvSpPr>
            <a:spLocks noGrp="1"/>
          </p:cNvSpPr>
          <p:nvPr>
            <p:ph type="dt" sz="half" idx="10"/>
          </p:nvPr>
        </p:nvSpPr>
        <p:spPr/>
        <p:txBody>
          <a:bodyPr/>
          <a:lstStyle/>
          <a:p>
            <a:fld id="{1532FDCF-EE6E-4707-9877-0E3855B57B9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64</a:t>
            </a:fld>
            <a:endParaRPr lang="id-ID" dirty="0"/>
          </a:p>
        </p:txBody>
      </p:sp>
    </p:spTree>
    <p:extLst>
      <p:ext uri="{BB962C8B-B14F-4D97-AF65-F5344CB8AC3E}">
        <p14:creationId xmlns:p14="http://schemas.microsoft.com/office/powerpoint/2010/main" val="19468470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Kelebihan</a:t>
            </a:r>
            <a:r>
              <a:rPr lang="en-US" dirty="0" smtClean="0"/>
              <a:t> Load </a:t>
            </a:r>
            <a:r>
              <a:rPr lang="en-US" dirty="0"/>
              <a:t>Balancer Use Cases </a:t>
            </a:r>
          </a:p>
        </p:txBody>
      </p:sp>
      <p:sp>
        <p:nvSpPr>
          <p:cNvPr id="3" name="Content Placeholder 2"/>
          <p:cNvSpPr>
            <a:spLocks noGrp="1"/>
          </p:cNvSpPr>
          <p:nvPr>
            <p:ph idx="1"/>
          </p:nvPr>
        </p:nvSpPr>
        <p:spPr/>
        <p:txBody>
          <a:bodyPr anchor="ctr">
            <a:normAutofit/>
          </a:bodyPr>
          <a:lstStyle/>
          <a:p>
            <a:pPr>
              <a:lnSpc>
                <a:spcPct val="150000"/>
              </a:lnSpc>
            </a:pPr>
            <a:r>
              <a:rPr lang="id-ID" sz="2400" dirty="0">
                <a:solidFill>
                  <a:schemeClr val="tx1"/>
                </a:solidFill>
              </a:rPr>
              <a:t>Akses server melalui satu titik </a:t>
            </a:r>
            <a:endParaRPr lang="en-US" sz="2400" dirty="0" smtClean="0">
              <a:solidFill>
                <a:schemeClr val="tx1"/>
              </a:solidFill>
            </a:endParaRPr>
          </a:p>
          <a:p>
            <a:pPr>
              <a:lnSpc>
                <a:spcPct val="150000"/>
              </a:lnSpc>
            </a:pPr>
            <a:r>
              <a:rPr lang="id-ID" sz="2400" dirty="0" smtClean="0">
                <a:solidFill>
                  <a:schemeClr val="tx1"/>
                </a:solidFill>
              </a:rPr>
              <a:t>Memisahkan </a:t>
            </a:r>
            <a:r>
              <a:rPr lang="id-ID" sz="2400" dirty="0">
                <a:solidFill>
                  <a:schemeClr val="tx1"/>
                </a:solidFill>
              </a:rPr>
              <a:t>lingkungan aplikasi </a:t>
            </a:r>
            <a:endParaRPr lang="en-US" sz="2400" dirty="0" smtClean="0">
              <a:solidFill>
                <a:schemeClr val="tx1"/>
              </a:solidFill>
            </a:endParaRPr>
          </a:p>
          <a:p>
            <a:pPr>
              <a:lnSpc>
                <a:spcPct val="150000"/>
              </a:lnSpc>
            </a:pPr>
            <a:r>
              <a:rPr lang="id-ID" sz="2400" dirty="0" smtClean="0">
                <a:solidFill>
                  <a:schemeClr val="tx1"/>
                </a:solidFill>
              </a:rPr>
              <a:t>Memberikan </a:t>
            </a:r>
            <a:r>
              <a:rPr lang="id-ID" sz="2400" dirty="0">
                <a:solidFill>
                  <a:schemeClr val="tx1"/>
                </a:solidFill>
              </a:rPr>
              <a:t>ketersediaan tinggi dan </a:t>
            </a:r>
            <a:r>
              <a:rPr lang="id-ID" sz="2400" dirty="0" smtClean="0">
                <a:solidFill>
                  <a:schemeClr val="tx1"/>
                </a:solidFill>
              </a:rPr>
              <a:t>toleransi</a:t>
            </a:r>
            <a:endParaRPr lang="en-US" sz="2400" dirty="0" smtClean="0">
              <a:solidFill>
                <a:schemeClr val="tx1"/>
              </a:solidFill>
            </a:endParaRPr>
          </a:p>
          <a:p>
            <a:pPr>
              <a:lnSpc>
                <a:spcPct val="150000"/>
              </a:lnSpc>
            </a:pPr>
            <a:r>
              <a:rPr lang="id-ID" sz="2400" dirty="0" smtClean="0">
                <a:solidFill>
                  <a:schemeClr val="tx1"/>
                </a:solidFill>
              </a:rPr>
              <a:t>kesalahan </a:t>
            </a:r>
            <a:r>
              <a:rPr lang="id-ID" sz="2400" dirty="0">
                <a:solidFill>
                  <a:schemeClr val="tx1"/>
                </a:solidFill>
              </a:rPr>
              <a:t>Meningkatkan elastisitas dan skalabilitas</a:t>
            </a:r>
            <a:endParaRPr lang="en-US" sz="1800" dirty="0">
              <a:solidFill>
                <a:schemeClr val="tx1"/>
              </a:solidFill>
            </a:endParaRPr>
          </a:p>
        </p:txBody>
      </p:sp>
      <p:sp>
        <p:nvSpPr>
          <p:cNvPr id="4" name="Date Placeholder 3"/>
          <p:cNvSpPr>
            <a:spLocks noGrp="1"/>
          </p:cNvSpPr>
          <p:nvPr>
            <p:ph type="dt" sz="half" idx="10"/>
          </p:nvPr>
        </p:nvSpPr>
        <p:spPr/>
        <p:txBody>
          <a:bodyPr/>
          <a:lstStyle/>
          <a:p>
            <a:fld id="{BD115567-8CB5-41CE-A39F-C0F16BA60CD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65</a:t>
            </a:fld>
            <a:endParaRPr lang="id-ID" dirty="0"/>
          </a:p>
        </p:txBody>
      </p:sp>
    </p:spTree>
    <p:extLst>
      <p:ext uri="{BB962C8B-B14F-4D97-AF65-F5344CB8AC3E}">
        <p14:creationId xmlns:p14="http://schemas.microsoft.com/office/powerpoint/2010/main" val="32420151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Jaringan</a:t>
            </a:r>
            <a:r>
              <a:rPr lang="en-US" dirty="0" smtClean="0"/>
              <a:t> </a:t>
            </a:r>
            <a:r>
              <a:rPr lang="en-US" dirty="0"/>
              <a:t>Load Balancer Use Cases </a:t>
            </a:r>
          </a:p>
        </p:txBody>
      </p:sp>
      <p:sp>
        <p:nvSpPr>
          <p:cNvPr id="3" name="Content Placeholder 2"/>
          <p:cNvSpPr>
            <a:spLocks noGrp="1"/>
          </p:cNvSpPr>
          <p:nvPr>
            <p:ph idx="1"/>
          </p:nvPr>
        </p:nvSpPr>
        <p:spPr/>
        <p:txBody>
          <a:bodyPr anchor="ctr">
            <a:normAutofit/>
          </a:bodyPr>
          <a:lstStyle/>
          <a:p>
            <a:pPr>
              <a:lnSpc>
                <a:spcPct val="150000"/>
              </a:lnSpc>
            </a:pPr>
            <a:r>
              <a:rPr lang="id-ID" sz="2400" dirty="0">
                <a:solidFill>
                  <a:schemeClr val="tx1"/>
                </a:solidFill>
              </a:rPr>
              <a:t>Pola lalu lintas yang tiba-tiba dan tidak stabil </a:t>
            </a:r>
            <a:endParaRPr lang="en-US" sz="2400" dirty="0" smtClean="0">
              <a:solidFill>
                <a:schemeClr val="tx1"/>
              </a:solidFill>
            </a:endParaRPr>
          </a:p>
          <a:p>
            <a:pPr>
              <a:lnSpc>
                <a:spcPct val="150000"/>
              </a:lnSpc>
            </a:pPr>
            <a:r>
              <a:rPr lang="id-ID" sz="2400" dirty="0" smtClean="0">
                <a:solidFill>
                  <a:schemeClr val="tx1"/>
                </a:solidFill>
              </a:rPr>
              <a:t>Alamat </a:t>
            </a:r>
            <a:r>
              <a:rPr lang="id-ID" sz="2400" dirty="0">
                <a:solidFill>
                  <a:schemeClr val="tx1"/>
                </a:solidFill>
              </a:rPr>
              <a:t>IP statis tunggal </a:t>
            </a:r>
            <a:r>
              <a:rPr lang="id-ID" sz="2400" dirty="0" smtClean="0">
                <a:solidFill>
                  <a:schemeClr val="tx1"/>
                </a:solidFill>
              </a:rPr>
              <a:t>per</a:t>
            </a:r>
            <a:r>
              <a:rPr lang="en-US" sz="2400" dirty="0" smtClean="0">
                <a:solidFill>
                  <a:schemeClr val="tx1"/>
                </a:solidFill>
              </a:rPr>
              <a:t> Z</a:t>
            </a:r>
            <a:r>
              <a:rPr lang="id-ID" sz="2400" dirty="0" smtClean="0">
                <a:solidFill>
                  <a:schemeClr val="tx1"/>
                </a:solidFill>
              </a:rPr>
              <a:t>ona</a:t>
            </a:r>
            <a:endParaRPr lang="en-US" sz="2400" dirty="0" smtClean="0">
              <a:solidFill>
                <a:schemeClr val="tx1"/>
              </a:solidFill>
            </a:endParaRPr>
          </a:p>
          <a:p>
            <a:pPr>
              <a:lnSpc>
                <a:spcPct val="150000"/>
              </a:lnSpc>
            </a:pPr>
            <a:r>
              <a:rPr lang="id-ID" sz="2400" dirty="0" smtClean="0">
                <a:solidFill>
                  <a:schemeClr val="tx1"/>
                </a:solidFill>
              </a:rPr>
              <a:t>Ketersediaan</a:t>
            </a:r>
            <a:endParaRPr lang="en-US" sz="2400" dirty="0" smtClean="0">
              <a:solidFill>
                <a:schemeClr val="tx1"/>
              </a:solidFill>
            </a:endParaRPr>
          </a:p>
          <a:p>
            <a:pPr>
              <a:lnSpc>
                <a:spcPct val="150000"/>
              </a:lnSpc>
            </a:pPr>
            <a:r>
              <a:rPr lang="id-ID" sz="2400" dirty="0" smtClean="0">
                <a:solidFill>
                  <a:schemeClr val="tx1"/>
                </a:solidFill>
              </a:rPr>
              <a:t>Ideal </a:t>
            </a:r>
            <a:r>
              <a:rPr lang="id-ID" sz="2400" dirty="0">
                <a:solidFill>
                  <a:schemeClr val="tx1"/>
                </a:solidFill>
              </a:rPr>
              <a:t>untuk aplikasi yang membutuhkan kinerja ekstrem</a:t>
            </a:r>
            <a:endParaRPr lang="en-US" sz="1800" dirty="0">
              <a:solidFill>
                <a:schemeClr val="tx1"/>
              </a:solidFill>
            </a:endParaRPr>
          </a:p>
        </p:txBody>
      </p:sp>
      <p:sp>
        <p:nvSpPr>
          <p:cNvPr id="4" name="Date Placeholder 3"/>
          <p:cNvSpPr>
            <a:spLocks noGrp="1"/>
          </p:cNvSpPr>
          <p:nvPr>
            <p:ph type="dt" sz="half" idx="10"/>
          </p:nvPr>
        </p:nvSpPr>
        <p:spPr/>
        <p:txBody>
          <a:bodyPr/>
          <a:lstStyle/>
          <a:p>
            <a:fld id="{7403E261-65E4-468C-ACCC-1C653AD908B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66</a:t>
            </a:fld>
            <a:endParaRPr lang="id-ID" dirty="0"/>
          </a:p>
        </p:txBody>
      </p:sp>
    </p:spTree>
    <p:extLst>
      <p:ext uri="{BB962C8B-B14F-4D97-AF65-F5344CB8AC3E}">
        <p14:creationId xmlns:p14="http://schemas.microsoft.com/office/powerpoint/2010/main" val="21010507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Kesimpulan</a:t>
            </a:r>
            <a:r>
              <a:rPr lang="en-US"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id-ID" sz="2400" dirty="0">
                <a:solidFill>
                  <a:schemeClr val="tx1"/>
                </a:solidFill>
              </a:rPr>
              <a:t>Layanan penyeimbangan beban yang </a:t>
            </a:r>
            <a:r>
              <a:rPr lang="id-ID" sz="2400" dirty="0" smtClean="0">
                <a:solidFill>
                  <a:schemeClr val="tx1"/>
                </a:solidFill>
              </a:rPr>
              <a:t>dikelola</a:t>
            </a:r>
            <a:r>
              <a:rPr lang="en-US" sz="2400" dirty="0" smtClean="0">
                <a:solidFill>
                  <a:schemeClr val="tx1"/>
                </a:solidFill>
              </a:rPr>
              <a:t>.</a:t>
            </a:r>
          </a:p>
          <a:p>
            <a:pPr>
              <a:lnSpc>
                <a:spcPct val="150000"/>
              </a:lnSpc>
            </a:pPr>
            <a:r>
              <a:rPr lang="id-ID" sz="2400" dirty="0" smtClean="0">
                <a:solidFill>
                  <a:schemeClr val="tx1"/>
                </a:solidFill>
              </a:rPr>
              <a:t>Penyeimbang </a:t>
            </a:r>
            <a:r>
              <a:rPr lang="id-ID" sz="2400" dirty="0">
                <a:solidFill>
                  <a:schemeClr val="tx1"/>
                </a:solidFill>
              </a:rPr>
              <a:t>Beban </a:t>
            </a:r>
            <a:r>
              <a:rPr lang="id-ID" sz="2400" dirty="0" smtClean="0">
                <a:solidFill>
                  <a:schemeClr val="tx1"/>
                </a:solidFill>
              </a:rPr>
              <a:t>Aplikasi</a:t>
            </a:r>
            <a:endParaRPr lang="en-US" sz="2400" dirty="0" smtClean="0">
              <a:solidFill>
                <a:schemeClr val="tx1"/>
              </a:solidFill>
            </a:endParaRPr>
          </a:p>
          <a:p>
            <a:pPr>
              <a:lnSpc>
                <a:spcPct val="150000"/>
              </a:lnSpc>
            </a:pPr>
            <a:r>
              <a:rPr lang="id-ID" sz="2400" dirty="0" smtClean="0">
                <a:solidFill>
                  <a:schemeClr val="tx1"/>
                </a:solidFill>
              </a:rPr>
              <a:t>Penyeimbang </a:t>
            </a:r>
            <a:r>
              <a:rPr lang="id-ID" sz="2400" dirty="0">
                <a:solidFill>
                  <a:schemeClr val="tx1"/>
                </a:solidFill>
              </a:rPr>
              <a:t>Beban Jaringan </a:t>
            </a:r>
            <a:endParaRPr lang="en-US" sz="2400" dirty="0" smtClean="0">
              <a:solidFill>
                <a:schemeClr val="tx1"/>
              </a:solidFill>
            </a:endParaRPr>
          </a:p>
          <a:p>
            <a:pPr>
              <a:lnSpc>
                <a:spcPct val="150000"/>
              </a:lnSpc>
            </a:pPr>
            <a:r>
              <a:rPr lang="id-ID" sz="2400" dirty="0" smtClean="0">
                <a:solidFill>
                  <a:schemeClr val="tx1"/>
                </a:solidFill>
              </a:rPr>
              <a:t>Penyeimbang </a:t>
            </a:r>
            <a:r>
              <a:rPr lang="id-ID" sz="2400" dirty="0">
                <a:solidFill>
                  <a:schemeClr val="tx1"/>
                </a:solidFill>
              </a:rPr>
              <a:t>Beban Klasik</a:t>
            </a:r>
            <a:endParaRPr lang="en-US" sz="2400" dirty="0">
              <a:solidFill>
                <a:schemeClr val="tx1"/>
              </a:solidFill>
            </a:endParaRPr>
          </a:p>
        </p:txBody>
      </p:sp>
      <p:sp>
        <p:nvSpPr>
          <p:cNvPr id="4" name="Date Placeholder 3"/>
          <p:cNvSpPr>
            <a:spLocks noGrp="1"/>
          </p:cNvSpPr>
          <p:nvPr>
            <p:ph type="dt" sz="half" idx="10"/>
          </p:nvPr>
        </p:nvSpPr>
        <p:spPr/>
        <p:txBody>
          <a:bodyPr/>
          <a:lstStyle/>
          <a:p>
            <a:fld id="{94378498-04C8-4B14-BFD2-276B22245D7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67</a:t>
            </a:fld>
            <a:endParaRPr lang="id-ID" dirty="0"/>
          </a:p>
        </p:txBody>
      </p:sp>
    </p:spTree>
    <p:extLst>
      <p:ext uri="{BB962C8B-B14F-4D97-AF65-F5344CB8AC3E}">
        <p14:creationId xmlns:p14="http://schemas.microsoft.com/office/powerpoint/2010/main" val="2276815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Auto Scaling</a:t>
            </a:r>
            <a:endParaRPr lang="en-US" dirty="0">
              <a:solidFill>
                <a:schemeClr val="tx1"/>
              </a:solidFill>
            </a:endParaRPr>
          </a:p>
        </p:txBody>
      </p:sp>
      <p:sp>
        <p:nvSpPr>
          <p:cNvPr id="4" name="Date Placeholder 3"/>
          <p:cNvSpPr>
            <a:spLocks noGrp="1"/>
          </p:cNvSpPr>
          <p:nvPr>
            <p:ph type="dt" sz="half" idx="10"/>
          </p:nvPr>
        </p:nvSpPr>
        <p:spPr/>
        <p:txBody>
          <a:bodyPr/>
          <a:lstStyle/>
          <a:p>
            <a:fld id="{3765B1A5-E7A7-4A74-8BC5-EA0F2123414E}"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68</a:t>
            </a:fld>
            <a:endParaRPr lang="id-ID" dirty="0"/>
          </a:p>
        </p:txBody>
      </p:sp>
    </p:spTree>
    <p:extLst>
      <p:ext uri="{BB962C8B-B14F-4D97-AF65-F5344CB8AC3E}">
        <p14:creationId xmlns:p14="http://schemas.microsoft.com/office/powerpoint/2010/main" val="24633564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Apa</a:t>
            </a:r>
            <a:r>
              <a:rPr lang="en-US" dirty="0" smtClean="0"/>
              <a:t> </a:t>
            </a:r>
            <a:r>
              <a:rPr lang="en-US" dirty="0" err="1" smtClean="0"/>
              <a:t>itu</a:t>
            </a:r>
            <a:r>
              <a:rPr lang="en-US" dirty="0" smtClean="0"/>
              <a:t> Auto </a:t>
            </a:r>
            <a:r>
              <a:rPr lang="en-US" dirty="0"/>
              <a:t>Scaling </a:t>
            </a:r>
            <a:r>
              <a:rPr lang="en-US" dirty="0" smtClean="0"/>
              <a:t>?</a:t>
            </a:r>
            <a:endParaRPr lang="en-US" dirty="0"/>
          </a:p>
        </p:txBody>
      </p:sp>
      <p:sp>
        <p:nvSpPr>
          <p:cNvPr id="3" name="Content Placeholder 2"/>
          <p:cNvSpPr>
            <a:spLocks noGrp="1"/>
          </p:cNvSpPr>
          <p:nvPr>
            <p:ph idx="1"/>
          </p:nvPr>
        </p:nvSpPr>
        <p:spPr>
          <a:xfrm>
            <a:off x="184897" y="1451811"/>
            <a:ext cx="8814723" cy="2915237"/>
          </a:xfrm>
        </p:spPr>
        <p:txBody>
          <a:bodyPr anchor="ctr">
            <a:normAutofit/>
          </a:bodyPr>
          <a:lstStyle/>
          <a:p>
            <a:pPr marL="0" indent="0" algn="just">
              <a:lnSpc>
                <a:spcPct val="150000"/>
              </a:lnSpc>
              <a:buNone/>
            </a:pPr>
            <a:r>
              <a:rPr lang="id-ID" sz="2400" dirty="0" smtClean="0">
                <a:solidFill>
                  <a:schemeClr val="tx1"/>
                </a:solidFill>
              </a:rPr>
              <a:t>Membantu </a:t>
            </a:r>
            <a:r>
              <a:rPr lang="en-ID" sz="2400" dirty="0" err="1" smtClean="0">
                <a:solidFill>
                  <a:schemeClr val="tx1"/>
                </a:solidFill>
              </a:rPr>
              <a:t>untuk</a:t>
            </a:r>
            <a:r>
              <a:rPr lang="id-ID" sz="2400" dirty="0" smtClean="0">
                <a:solidFill>
                  <a:schemeClr val="tx1"/>
                </a:solidFill>
              </a:rPr>
              <a:t> memverifikasi bahwa memiliki jumlah Amazon EC2 yang diinginkan yang tersedia untuk </a:t>
            </a:r>
            <a:r>
              <a:rPr lang="id-ID" sz="2400" dirty="0">
                <a:solidFill>
                  <a:schemeClr val="tx1"/>
                </a:solidFill>
              </a:rPr>
              <a:t>menangani pemuatan </a:t>
            </a:r>
            <a:r>
              <a:rPr lang="id-ID" sz="2400" dirty="0" smtClean="0">
                <a:solidFill>
                  <a:schemeClr val="tx1"/>
                </a:solidFill>
              </a:rPr>
              <a:t>aplikasi</a:t>
            </a:r>
            <a:r>
              <a:rPr lang="en-ID" sz="2400" dirty="0" smtClean="0">
                <a:solidFill>
                  <a:schemeClr val="tx1"/>
                </a:solidFill>
              </a:rPr>
              <a:t>.</a:t>
            </a:r>
            <a:endParaRPr lang="en-US" sz="1800" dirty="0">
              <a:solidFill>
                <a:schemeClr val="tx1"/>
              </a:solidFill>
            </a:endParaRPr>
          </a:p>
        </p:txBody>
      </p:sp>
      <p:sp>
        <p:nvSpPr>
          <p:cNvPr id="4" name="Date Placeholder 3"/>
          <p:cNvSpPr>
            <a:spLocks noGrp="1"/>
          </p:cNvSpPr>
          <p:nvPr>
            <p:ph type="dt" sz="half" idx="10"/>
          </p:nvPr>
        </p:nvSpPr>
        <p:spPr/>
        <p:txBody>
          <a:bodyPr/>
          <a:lstStyle/>
          <a:p>
            <a:fld id="{223EA0ED-1D29-4A9A-A7E3-8A5F5B97A71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69</a:t>
            </a:fld>
            <a:endParaRPr lang="id-ID" dirty="0"/>
          </a:p>
        </p:txBody>
      </p:sp>
      <p:pic>
        <p:nvPicPr>
          <p:cNvPr id="7" name="Picture 6"/>
          <p:cNvPicPr>
            <a:picLocks noChangeAspect="1"/>
          </p:cNvPicPr>
          <p:nvPr/>
        </p:nvPicPr>
        <p:blipFill>
          <a:blip r:embed="rId2"/>
          <a:stretch>
            <a:fillRect/>
          </a:stretch>
        </p:blipFill>
        <p:spPr>
          <a:xfrm>
            <a:off x="3355642" y="3567112"/>
            <a:ext cx="2512895" cy="2469382"/>
          </a:xfrm>
          <a:prstGeom prst="rect">
            <a:avLst/>
          </a:prstGeom>
        </p:spPr>
      </p:pic>
    </p:spTree>
    <p:extLst>
      <p:ext uri="{BB962C8B-B14F-4D97-AF65-F5344CB8AC3E}">
        <p14:creationId xmlns:p14="http://schemas.microsoft.com/office/powerpoint/2010/main" val="1969400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AWS Global Infrastructure</a:t>
            </a:r>
            <a:r>
              <a:rPr lang="en-US" sz="3600" dirty="0"/>
              <a:t> </a:t>
            </a:r>
            <a:endParaRPr lang="en-US" dirty="0"/>
          </a:p>
        </p:txBody>
      </p:sp>
      <p:sp>
        <p:nvSpPr>
          <p:cNvPr id="4" name="Date Placeholder 3"/>
          <p:cNvSpPr>
            <a:spLocks noGrp="1"/>
          </p:cNvSpPr>
          <p:nvPr>
            <p:ph type="dt" sz="half" idx="10"/>
          </p:nvPr>
        </p:nvSpPr>
        <p:spPr/>
        <p:txBody>
          <a:bodyPr/>
          <a:lstStyle/>
          <a:p>
            <a:fld id="{2CE67DFC-4B13-4E48-A075-D2B62ADD109D}"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spTree>
    <p:extLst>
      <p:ext uri="{BB962C8B-B14F-4D97-AF65-F5344CB8AC3E}">
        <p14:creationId xmlns:p14="http://schemas.microsoft.com/office/powerpoint/2010/main" val="420243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837" y="558884"/>
            <a:ext cx="7347283" cy="854074"/>
          </a:xfrm>
        </p:spPr>
        <p:txBody>
          <a:bodyPr>
            <a:normAutofit/>
          </a:bodyPr>
          <a:lstStyle/>
          <a:p>
            <a:r>
              <a:rPr lang="en-ID" dirty="0" err="1" smtClean="0"/>
              <a:t>kinerja</a:t>
            </a:r>
            <a:endParaRPr lang="en-US" dirty="0"/>
          </a:p>
        </p:txBody>
      </p:sp>
      <p:sp>
        <p:nvSpPr>
          <p:cNvPr id="3" name="Content Placeholder 2"/>
          <p:cNvSpPr>
            <a:spLocks noGrp="1"/>
          </p:cNvSpPr>
          <p:nvPr>
            <p:ph idx="1"/>
          </p:nvPr>
        </p:nvSpPr>
        <p:spPr>
          <a:xfrm>
            <a:off x="146797" y="1566111"/>
            <a:ext cx="8814723" cy="4724400"/>
          </a:xfrm>
        </p:spPr>
        <p:txBody>
          <a:bodyPr anchor="ctr">
            <a:normAutofit/>
          </a:bodyPr>
          <a:lstStyle/>
          <a:p>
            <a:pPr algn="just">
              <a:lnSpc>
                <a:spcPct val="150000"/>
              </a:lnSpc>
            </a:pPr>
            <a:r>
              <a:rPr lang="id-ID" sz="2400" dirty="0">
                <a:solidFill>
                  <a:schemeClr val="tx1"/>
                </a:solidFill>
              </a:rPr>
              <a:t>Amazon </a:t>
            </a:r>
            <a:r>
              <a:rPr lang="id-ID" sz="2400" dirty="0" smtClean="0">
                <a:solidFill>
                  <a:schemeClr val="tx1"/>
                </a:solidFill>
              </a:rPr>
              <a:t>Cloud</a:t>
            </a:r>
            <a:r>
              <a:rPr lang="en-ID" sz="2400" dirty="0" smtClean="0">
                <a:solidFill>
                  <a:schemeClr val="tx1"/>
                </a:solidFill>
              </a:rPr>
              <a:t> </a:t>
            </a:r>
            <a:r>
              <a:rPr lang="id-ID" sz="2400" dirty="0" smtClean="0">
                <a:solidFill>
                  <a:schemeClr val="tx1"/>
                </a:solidFill>
              </a:rPr>
              <a:t>Watch </a:t>
            </a:r>
            <a:r>
              <a:rPr lang="id-ID" sz="2400" dirty="0">
                <a:solidFill>
                  <a:schemeClr val="tx1"/>
                </a:solidFill>
              </a:rPr>
              <a:t>untuk memantau </a:t>
            </a:r>
            <a:r>
              <a:rPr lang="id-ID" sz="2400" dirty="0" smtClean="0">
                <a:solidFill>
                  <a:schemeClr val="tx1"/>
                </a:solidFill>
              </a:rPr>
              <a:t>kinerja</a:t>
            </a:r>
            <a:r>
              <a:rPr lang="en-ID" sz="2400" dirty="0" smtClean="0">
                <a:solidFill>
                  <a:schemeClr val="tx1"/>
                </a:solidFill>
              </a:rPr>
              <a:t> Auto Scaling.</a:t>
            </a:r>
          </a:p>
          <a:p>
            <a:pPr algn="just">
              <a:lnSpc>
                <a:spcPct val="150000"/>
              </a:lnSpc>
            </a:pPr>
            <a:r>
              <a:rPr lang="id-ID" sz="2400" dirty="0" smtClean="0">
                <a:solidFill>
                  <a:schemeClr val="tx1"/>
                </a:solidFill>
              </a:rPr>
              <a:t>Penskalaan </a:t>
            </a:r>
            <a:r>
              <a:rPr lang="id-ID" sz="2400" dirty="0">
                <a:solidFill>
                  <a:schemeClr val="tx1"/>
                </a:solidFill>
              </a:rPr>
              <a:t>Otomatis untuk menambah atau menghapus instance </a:t>
            </a:r>
            <a:r>
              <a:rPr lang="id-ID" sz="2400" dirty="0" smtClean="0">
                <a:solidFill>
                  <a:schemeClr val="tx1"/>
                </a:solidFill>
              </a:rPr>
              <a:t>EC2</a:t>
            </a:r>
            <a:r>
              <a:rPr lang="en-ID" sz="2400" dirty="0" smtClean="0">
                <a:solidFill>
                  <a:schemeClr val="tx1"/>
                </a:solidFill>
              </a:rPr>
              <a:t>.</a:t>
            </a:r>
            <a:endParaRPr lang="en-US" sz="2800" dirty="0">
              <a:solidFill>
                <a:schemeClr val="tx1"/>
              </a:solidFill>
            </a:endParaRPr>
          </a:p>
        </p:txBody>
      </p:sp>
      <p:sp>
        <p:nvSpPr>
          <p:cNvPr id="4" name="Date Placeholder 3"/>
          <p:cNvSpPr>
            <a:spLocks noGrp="1"/>
          </p:cNvSpPr>
          <p:nvPr>
            <p:ph type="dt" sz="half" idx="10"/>
          </p:nvPr>
        </p:nvSpPr>
        <p:spPr/>
        <p:txBody>
          <a:bodyPr/>
          <a:lstStyle/>
          <a:p>
            <a:fld id="{C6620468-DA41-4E86-93FB-0044FE8F3CB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70</a:t>
            </a:fld>
            <a:endParaRPr lang="id-ID" dirty="0"/>
          </a:p>
        </p:txBody>
      </p:sp>
    </p:spTree>
    <p:extLst>
      <p:ext uri="{BB962C8B-B14F-4D97-AF65-F5344CB8AC3E}">
        <p14:creationId xmlns:p14="http://schemas.microsoft.com/office/powerpoint/2010/main" val="9541278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smtClean="0"/>
              <a:t>Kapasitas</a:t>
            </a:r>
            <a:r>
              <a:rPr lang="en-ID" dirty="0" smtClean="0"/>
              <a:t> </a:t>
            </a:r>
            <a:r>
              <a:rPr lang="en-ID" dirty="0" err="1" smtClean="0"/>
              <a:t>manajemen</a:t>
            </a:r>
            <a:r>
              <a:rPr lang="en-ID" dirty="0" smtClean="0"/>
              <a:t> </a:t>
            </a:r>
            <a:endParaRPr lang="en-US" dirty="0"/>
          </a:p>
        </p:txBody>
      </p:sp>
      <p:pic>
        <p:nvPicPr>
          <p:cNvPr id="7" name="Content Placeholder 6"/>
          <p:cNvPicPr>
            <a:picLocks noGrp="1" noChangeAspect="1"/>
          </p:cNvPicPr>
          <p:nvPr>
            <p:ph idx="1"/>
          </p:nvPr>
        </p:nvPicPr>
        <p:blipFill>
          <a:blip r:embed="rId2"/>
          <a:stretch>
            <a:fillRect/>
          </a:stretch>
        </p:blipFill>
        <p:spPr>
          <a:xfrm>
            <a:off x="184150" y="2083631"/>
            <a:ext cx="8815388" cy="3462263"/>
          </a:xfrm>
          <a:prstGeom prst="rect">
            <a:avLst/>
          </a:prstGeom>
        </p:spPr>
      </p:pic>
      <p:sp>
        <p:nvSpPr>
          <p:cNvPr id="4" name="Date Placeholder 3"/>
          <p:cNvSpPr>
            <a:spLocks noGrp="1"/>
          </p:cNvSpPr>
          <p:nvPr>
            <p:ph type="dt" sz="half" idx="10"/>
          </p:nvPr>
        </p:nvSpPr>
        <p:spPr/>
        <p:txBody>
          <a:bodyPr/>
          <a:lstStyle/>
          <a:p>
            <a:fld id="{6C56AA20-2A84-4E3F-B44F-C64FD06F5A5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71</a:t>
            </a:fld>
            <a:endParaRPr lang="id-ID" dirty="0"/>
          </a:p>
        </p:txBody>
      </p:sp>
    </p:spTree>
    <p:extLst>
      <p:ext uri="{BB962C8B-B14F-4D97-AF65-F5344CB8AC3E}">
        <p14:creationId xmlns:p14="http://schemas.microsoft.com/office/powerpoint/2010/main" val="1615183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Critical Questions </a:t>
            </a:r>
          </a:p>
        </p:txBody>
      </p:sp>
      <p:sp>
        <p:nvSpPr>
          <p:cNvPr id="3" name="Content Placeholder 2"/>
          <p:cNvSpPr>
            <a:spLocks noGrp="1"/>
          </p:cNvSpPr>
          <p:nvPr>
            <p:ph idx="1"/>
          </p:nvPr>
        </p:nvSpPr>
        <p:spPr/>
        <p:txBody>
          <a:bodyPr/>
          <a:lstStyle/>
          <a:p>
            <a:pPr>
              <a:lnSpc>
                <a:spcPct val="150000"/>
              </a:lnSpc>
            </a:pPr>
            <a:r>
              <a:rPr lang="id-ID" sz="2400" dirty="0">
                <a:solidFill>
                  <a:schemeClr val="tx1"/>
                </a:solidFill>
              </a:rPr>
              <a:t>Bagaimana saya bisa memastikan bahwa beban kerja saya memiliki sumber daya EC2 yang cukup untuk memenuhi persyaratan kinerja yang berfluktuasi</a:t>
            </a:r>
            <a:r>
              <a:rPr lang="en-US" sz="2400" dirty="0" smtClean="0">
                <a:solidFill>
                  <a:schemeClr val="tx1"/>
                </a:solidFill>
              </a:rPr>
              <a:t>? </a:t>
            </a:r>
          </a:p>
          <a:p>
            <a:pPr marL="0" indent="0">
              <a:buNone/>
            </a:pPr>
            <a:endParaRPr lang="en-US" sz="2800" dirty="0">
              <a:solidFill>
                <a:schemeClr val="tx1"/>
              </a:solidFill>
            </a:endParaRPr>
          </a:p>
          <a:p>
            <a:pPr marL="0" indent="0">
              <a:buNone/>
            </a:pPr>
            <a:endParaRPr lang="en-US" sz="2800" dirty="0" smtClean="0">
              <a:solidFill>
                <a:schemeClr val="tx1"/>
              </a:solidFill>
            </a:endParaRPr>
          </a:p>
          <a:p>
            <a:pPr>
              <a:lnSpc>
                <a:spcPct val="150000"/>
              </a:lnSpc>
            </a:pPr>
            <a:r>
              <a:rPr lang="en-ID" sz="2400" dirty="0">
                <a:solidFill>
                  <a:schemeClr val="tx1"/>
                </a:solidFill>
              </a:rPr>
              <a:t>B</a:t>
            </a:r>
            <a:r>
              <a:rPr lang="id-ID" sz="2400" dirty="0" smtClean="0">
                <a:solidFill>
                  <a:schemeClr val="tx1"/>
                </a:solidFill>
              </a:rPr>
              <a:t>agaimana </a:t>
            </a:r>
            <a:r>
              <a:rPr lang="id-ID" sz="2400" dirty="0">
                <a:solidFill>
                  <a:schemeClr val="tx1"/>
                </a:solidFill>
              </a:rPr>
              <a:t>penyediaan sumber daya EC2 dapat terjadi sesuai permintaan?</a:t>
            </a:r>
            <a:r>
              <a:rPr lang="en-US" dirty="0">
                <a:solidFill>
                  <a:schemeClr val="tx1"/>
                </a:solidFill>
              </a:rPr>
              <a:t/>
            </a:r>
            <a:br>
              <a:rPr lang="en-US" dirty="0">
                <a:solidFill>
                  <a:schemeClr val="tx1"/>
                </a:solidFill>
              </a:rPr>
            </a:br>
            <a:endParaRPr lang="en-US" dirty="0">
              <a:solidFill>
                <a:schemeClr val="tx1"/>
              </a:solidFill>
            </a:endParaRPr>
          </a:p>
        </p:txBody>
      </p:sp>
      <p:sp>
        <p:nvSpPr>
          <p:cNvPr id="4" name="Date Placeholder 3"/>
          <p:cNvSpPr>
            <a:spLocks noGrp="1"/>
          </p:cNvSpPr>
          <p:nvPr>
            <p:ph type="dt" sz="half" idx="10"/>
          </p:nvPr>
        </p:nvSpPr>
        <p:spPr/>
        <p:txBody>
          <a:bodyPr/>
          <a:lstStyle/>
          <a:p>
            <a:fld id="{57DC5498-7CC8-432E-8955-7D437D5A651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72</a:t>
            </a:fld>
            <a:endParaRPr lang="id-ID" dirty="0"/>
          </a:p>
        </p:txBody>
      </p:sp>
      <p:pic>
        <p:nvPicPr>
          <p:cNvPr id="7" name="Picture 6"/>
          <p:cNvPicPr>
            <a:picLocks noChangeAspect="1"/>
          </p:cNvPicPr>
          <p:nvPr/>
        </p:nvPicPr>
        <p:blipFill>
          <a:blip r:embed="rId2"/>
          <a:stretch>
            <a:fillRect/>
          </a:stretch>
        </p:blipFill>
        <p:spPr>
          <a:xfrm>
            <a:off x="2956730" y="3144471"/>
            <a:ext cx="3278998" cy="930902"/>
          </a:xfrm>
          <a:prstGeom prst="rect">
            <a:avLst/>
          </a:prstGeom>
        </p:spPr>
      </p:pic>
      <p:pic>
        <p:nvPicPr>
          <p:cNvPr id="8" name="Picture 7"/>
          <p:cNvPicPr>
            <a:picLocks noChangeAspect="1"/>
          </p:cNvPicPr>
          <p:nvPr/>
        </p:nvPicPr>
        <p:blipFill>
          <a:blip r:embed="rId3"/>
          <a:stretch>
            <a:fillRect/>
          </a:stretch>
        </p:blipFill>
        <p:spPr>
          <a:xfrm>
            <a:off x="3354449" y="5099484"/>
            <a:ext cx="2982879" cy="1003457"/>
          </a:xfrm>
          <a:prstGeom prst="rect">
            <a:avLst/>
          </a:prstGeom>
        </p:spPr>
      </p:pic>
    </p:spTree>
    <p:extLst>
      <p:ext uri="{BB962C8B-B14F-4D97-AF65-F5344CB8AC3E}">
        <p14:creationId xmlns:p14="http://schemas.microsoft.com/office/powerpoint/2010/main" val="12003017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Scaling Out and Scaling In </a:t>
            </a:r>
          </a:p>
        </p:txBody>
      </p:sp>
      <p:pic>
        <p:nvPicPr>
          <p:cNvPr id="7" name="Content Placeholder 6"/>
          <p:cNvPicPr>
            <a:picLocks noGrp="1" noChangeAspect="1"/>
          </p:cNvPicPr>
          <p:nvPr>
            <p:ph idx="1"/>
          </p:nvPr>
        </p:nvPicPr>
        <p:blipFill>
          <a:blip r:embed="rId2"/>
          <a:stretch>
            <a:fillRect/>
          </a:stretch>
        </p:blipFill>
        <p:spPr>
          <a:xfrm>
            <a:off x="184150" y="1742692"/>
            <a:ext cx="8815388" cy="4144141"/>
          </a:xfrm>
          <a:prstGeom prst="rect">
            <a:avLst/>
          </a:prstGeom>
        </p:spPr>
      </p:pic>
      <p:sp>
        <p:nvSpPr>
          <p:cNvPr id="4" name="Date Placeholder 3"/>
          <p:cNvSpPr>
            <a:spLocks noGrp="1"/>
          </p:cNvSpPr>
          <p:nvPr>
            <p:ph type="dt" sz="half" idx="10"/>
          </p:nvPr>
        </p:nvSpPr>
        <p:spPr/>
        <p:txBody>
          <a:bodyPr/>
          <a:lstStyle/>
          <a:p>
            <a:fld id="{B38FADE1-BBF0-4191-BCFB-3730EBDDC12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73</a:t>
            </a:fld>
            <a:endParaRPr lang="id-ID" dirty="0"/>
          </a:p>
        </p:txBody>
      </p:sp>
    </p:spTree>
    <p:extLst>
      <p:ext uri="{BB962C8B-B14F-4D97-AF65-F5344CB8AC3E}">
        <p14:creationId xmlns:p14="http://schemas.microsoft.com/office/powerpoint/2010/main" val="7213646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Bagian</a:t>
            </a:r>
            <a:r>
              <a:rPr lang="en-US" dirty="0" smtClean="0"/>
              <a:t> Auto Scaling</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ID" sz="2800" dirty="0" err="1" smtClean="0">
                <a:solidFill>
                  <a:schemeClr val="tx1"/>
                </a:solidFill>
              </a:rPr>
              <a:t>Melucurkan</a:t>
            </a:r>
            <a:r>
              <a:rPr lang="id-ID" sz="2800" dirty="0" smtClean="0">
                <a:solidFill>
                  <a:schemeClr val="tx1"/>
                </a:solidFill>
              </a:rPr>
              <a:t> </a:t>
            </a:r>
            <a:r>
              <a:rPr lang="id-ID" sz="2800" dirty="0">
                <a:solidFill>
                  <a:schemeClr val="tx1"/>
                </a:solidFill>
              </a:rPr>
              <a:t>Konfigurasi </a:t>
            </a:r>
            <a:endParaRPr lang="en-ID" sz="2800" dirty="0" smtClean="0">
              <a:solidFill>
                <a:schemeClr val="tx1"/>
              </a:solidFill>
            </a:endParaRPr>
          </a:p>
          <a:p>
            <a:pPr>
              <a:lnSpc>
                <a:spcPct val="150000"/>
              </a:lnSpc>
            </a:pPr>
            <a:r>
              <a:rPr lang="id-ID" sz="2800" dirty="0" smtClean="0">
                <a:solidFill>
                  <a:schemeClr val="tx1"/>
                </a:solidFill>
              </a:rPr>
              <a:t>Grup </a:t>
            </a:r>
            <a:r>
              <a:rPr lang="en-ID" sz="2800" dirty="0" smtClean="0">
                <a:solidFill>
                  <a:schemeClr val="tx1"/>
                </a:solidFill>
              </a:rPr>
              <a:t>scaling</a:t>
            </a:r>
            <a:r>
              <a:rPr lang="id-ID" sz="2800" dirty="0" smtClean="0">
                <a:solidFill>
                  <a:schemeClr val="tx1"/>
                </a:solidFill>
              </a:rPr>
              <a:t> </a:t>
            </a:r>
            <a:r>
              <a:rPr lang="id-ID" sz="2800" dirty="0">
                <a:solidFill>
                  <a:schemeClr val="tx1"/>
                </a:solidFill>
              </a:rPr>
              <a:t>Otomatis </a:t>
            </a:r>
            <a:endParaRPr lang="en-ID" sz="2800" dirty="0" smtClean="0">
              <a:solidFill>
                <a:schemeClr val="tx1"/>
              </a:solidFill>
            </a:endParaRPr>
          </a:p>
          <a:p>
            <a:pPr>
              <a:lnSpc>
                <a:spcPct val="150000"/>
              </a:lnSpc>
            </a:pPr>
            <a:r>
              <a:rPr lang="id-ID" sz="2800" dirty="0" smtClean="0">
                <a:solidFill>
                  <a:schemeClr val="tx1"/>
                </a:solidFill>
              </a:rPr>
              <a:t>Kebijakan </a:t>
            </a:r>
            <a:r>
              <a:rPr lang="id-ID" sz="2800" dirty="0">
                <a:solidFill>
                  <a:schemeClr val="tx1"/>
                </a:solidFill>
              </a:rPr>
              <a:t>Penskalaan Otomatis</a:t>
            </a:r>
            <a:r>
              <a:rPr lang="en-US" sz="2800" dirty="0" smtClean="0">
                <a:solidFill>
                  <a:schemeClr val="tx1"/>
                </a:solidFill>
              </a:rPr>
              <a:t/>
            </a:r>
            <a:br>
              <a:rPr lang="en-US" sz="2800" dirty="0" smtClean="0">
                <a:solidFill>
                  <a:schemeClr val="tx1"/>
                </a:solidFill>
              </a:rPr>
            </a:br>
            <a:endParaRPr lang="en-US" sz="2800" dirty="0">
              <a:solidFill>
                <a:schemeClr val="tx1"/>
              </a:solidFill>
            </a:endParaRPr>
          </a:p>
        </p:txBody>
      </p:sp>
      <p:sp>
        <p:nvSpPr>
          <p:cNvPr id="4" name="Date Placeholder 3"/>
          <p:cNvSpPr>
            <a:spLocks noGrp="1"/>
          </p:cNvSpPr>
          <p:nvPr>
            <p:ph type="dt" sz="half" idx="10"/>
          </p:nvPr>
        </p:nvSpPr>
        <p:spPr/>
        <p:txBody>
          <a:bodyPr/>
          <a:lstStyle/>
          <a:p>
            <a:fld id="{765DF9CE-ADB5-4469-AF12-A6543D5EFB4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74</a:t>
            </a:fld>
            <a:endParaRPr lang="id-ID" dirty="0"/>
          </a:p>
        </p:txBody>
      </p:sp>
    </p:spTree>
    <p:extLst>
      <p:ext uri="{BB962C8B-B14F-4D97-AF65-F5344CB8AC3E}">
        <p14:creationId xmlns:p14="http://schemas.microsoft.com/office/powerpoint/2010/main" val="230471447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Bagian</a:t>
            </a:r>
            <a:r>
              <a:rPr lang="en-US" dirty="0" smtClean="0"/>
              <a:t> Auto Scaling</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dirty="0" smtClean="0">
                <a:solidFill>
                  <a:schemeClr val="tx1"/>
                </a:solidFill>
              </a:rPr>
              <a:t>Mel</a:t>
            </a:r>
            <a:r>
              <a:rPr lang="id-ID" sz="2400" dirty="0" smtClean="0">
                <a:solidFill>
                  <a:schemeClr val="tx1"/>
                </a:solidFill>
              </a:rPr>
              <a:t>uncurkan konfigurasi: apa yang akan diskalakan? </a:t>
            </a:r>
            <a:endParaRPr lang="en-ID" sz="2400" dirty="0" smtClean="0">
              <a:solidFill>
                <a:schemeClr val="tx1"/>
              </a:solidFill>
            </a:endParaRPr>
          </a:p>
          <a:p>
            <a:pPr marL="0" indent="0">
              <a:lnSpc>
                <a:spcPct val="150000"/>
              </a:lnSpc>
              <a:buNone/>
            </a:pPr>
            <a:r>
              <a:rPr lang="en-ID" sz="2400" dirty="0" smtClean="0">
                <a:solidFill>
                  <a:schemeClr val="tx1"/>
                </a:solidFill>
              </a:rPr>
              <a:t>Mel</a:t>
            </a:r>
            <a:r>
              <a:rPr lang="id-ID" sz="2400" dirty="0" smtClean="0">
                <a:solidFill>
                  <a:schemeClr val="tx1"/>
                </a:solidFill>
              </a:rPr>
              <a:t>uncurkan pengaturan</a:t>
            </a:r>
            <a:r>
              <a:rPr lang="en-ID" sz="2400" dirty="0" smtClean="0">
                <a:solidFill>
                  <a:schemeClr val="tx1"/>
                </a:solidFill>
              </a:rPr>
              <a:t>:</a:t>
            </a:r>
          </a:p>
          <a:p>
            <a:pPr lvl="1">
              <a:lnSpc>
                <a:spcPct val="150000"/>
              </a:lnSpc>
            </a:pPr>
            <a:r>
              <a:rPr lang="id-ID" sz="2400" dirty="0" smtClean="0">
                <a:solidFill>
                  <a:schemeClr val="tx1"/>
                </a:solidFill>
              </a:rPr>
              <a:t> AMI </a:t>
            </a:r>
            <a:endParaRPr lang="en-ID" sz="2400" dirty="0" smtClean="0">
              <a:solidFill>
                <a:schemeClr val="tx1"/>
              </a:solidFill>
            </a:endParaRPr>
          </a:p>
          <a:p>
            <a:pPr lvl="1">
              <a:lnSpc>
                <a:spcPct val="150000"/>
              </a:lnSpc>
            </a:pPr>
            <a:r>
              <a:rPr lang="id-ID" sz="2400" dirty="0" smtClean="0">
                <a:solidFill>
                  <a:schemeClr val="tx1"/>
                </a:solidFill>
              </a:rPr>
              <a:t>Jenis instance </a:t>
            </a:r>
            <a:r>
              <a:rPr lang="en-ID" sz="2400" dirty="0" smtClean="0">
                <a:solidFill>
                  <a:schemeClr val="tx1"/>
                </a:solidFill>
              </a:rPr>
              <a:t>(instance type)</a:t>
            </a:r>
          </a:p>
          <a:p>
            <a:pPr lvl="1">
              <a:lnSpc>
                <a:spcPct val="150000"/>
              </a:lnSpc>
            </a:pPr>
            <a:r>
              <a:rPr lang="id-ID" sz="2400" dirty="0" smtClean="0">
                <a:solidFill>
                  <a:schemeClr val="tx1"/>
                </a:solidFill>
              </a:rPr>
              <a:t>Security groups</a:t>
            </a:r>
            <a:endParaRPr lang="en-ID" sz="2400" dirty="0" smtClean="0">
              <a:solidFill>
                <a:schemeClr val="tx1"/>
              </a:solidFill>
            </a:endParaRPr>
          </a:p>
          <a:p>
            <a:pPr lvl="1">
              <a:lnSpc>
                <a:spcPct val="150000"/>
              </a:lnSpc>
            </a:pPr>
            <a:r>
              <a:rPr lang="id-ID" sz="2400" dirty="0" smtClean="0">
                <a:solidFill>
                  <a:schemeClr val="tx1"/>
                </a:solidFill>
              </a:rPr>
              <a:t>Peran</a:t>
            </a:r>
            <a:r>
              <a:rPr lang="en-ID" sz="2400" dirty="0" smtClean="0">
                <a:solidFill>
                  <a:schemeClr val="tx1"/>
                </a:solidFill>
              </a:rPr>
              <a:t> (roles)</a:t>
            </a:r>
            <a:endParaRPr lang="en-US" sz="2400" dirty="0">
              <a:solidFill>
                <a:schemeClr val="tx1"/>
              </a:solidFill>
            </a:endParaRPr>
          </a:p>
        </p:txBody>
      </p:sp>
      <p:sp>
        <p:nvSpPr>
          <p:cNvPr id="4" name="Date Placeholder 3"/>
          <p:cNvSpPr>
            <a:spLocks noGrp="1"/>
          </p:cNvSpPr>
          <p:nvPr>
            <p:ph type="dt" sz="half" idx="10"/>
          </p:nvPr>
        </p:nvSpPr>
        <p:spPr/>
        <p:txBody>
          <a:bodyPr/>
          <a:lstStyle/>
          <a:p>
            <a:fld id="{695FEB12-2CA2-4A5B-BEF8-1953BCF2738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75</a:t>
            </a:fld>
            <a:endParaRPr lang="id-ID" dirty="0"/>
          </a:p>
        </p:txBody>
      </p:sp>
    </p:spTree>
    <p:extLst>
      <p:ext uri="{BB962C8B-B14F-4D97-AF65-F5344CB8AC3E}">
        <p14:creationId xmlns:p14="http://schemas.microsoft.com/office/powerpoint/2010/main" val="25644607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Bagian</a:t>
            </a:r>
            <a:r>
              <a:rPr lang="en-US" dirty="0" smtClean="0"/>
              <a:t> Auto Scaling</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dirty="0" err="1" smtClean="0">
                <a:solidFill>
                  <a:schemeClr val="tx1"/>
                </a:solidFill>
              </a:rPr>
              <a:t>Penempatan</a:t>
            </a:r>
            <a:r>
              <a:rPr lang="en-ID" sz="2400" dirty="0" smtClean="0">
                <a:solidFill>
                  <a:schemeClr val="tx1"/>
                </a:solidFill>
              </a:rPr>
              <a:t> </a:t>
            </a:r>
            <a:r>
              <a:rPr lang="en-ID" sz="2400" dirty="0" err="1" smtClean="0">
                <a:solidFill>
                  <a:schemeClr val="tx1"/>
                </a:solidFill>
              </a:rPr>
              <a:t>pengaturan</a:t>
            </a:r>
            <a:r>
              <a:rPr lang="en-ID" sz="2400" dirty="0">
                <a:solidFill>
                  <a:schemeClr val="tx1"/>
                </a:solidFill>
              </a:rPr>
              <a:t>:</a:t>
            </a:r>
            <a:endParaRPr lang="en-ID" sz="2400" dirty="0" smtClean="0">
              <a:solidFill>
                <a:schemeClr val="tx1"/>
              </a:solidFill>
            </a:endParaRPr>
          </a:p>
          <a:p>
            <a:pPr lvl="1">
              <a:lnSpc>
                <a:spcPct val="150000"/>
              </a:lnSpc>
            </a:pPr>
            <a:r>
              <a:rPr lang="id-ID" sz="2400" dirty="0" smtClean="0">
                <a:solidFill>
                  <a:schemeClr val="tx1"/>
                </a:solidFill>
              </a:rPr>
              <a:t>VPC </a:t>
            </a:r>
            <a:r>
              <a:rPr lang="id-ID" sz="2400" dirty="0">
                <a:solidFill>
                  <a:schemeClr val="tx1"/>
                </a:solidFill>
              </a:rPr>
              <a:t>dan subnet </a:t>
            </a:r>
            <a:endParaRPr lang="en-ID" sz="2400" dirty="0" smtClean="0">
              <a:solidFill>
                <a:schemeClr val="tx1"/>
              </a:solidFill>
            </a:endParaRPr>
          </a:p>
          <a:p>
            <a:pPr lvl="1">
              <a:lnSpc>
                <a:spcPct val="150000"/>
              </a:lnSpc>
            </a:pPr>
            <a:r>
              <a:rPr lang="id-ID" sz="2400" dirty="0" smtClean="0">
                <a:solidFill>
                  <a:schemeClr val="tx1"/>
                </a:solidFill>
              </a:rPr>
              <a:t>Load balancer</a:t>
            </a:r>
            <a:endParaRPr lang="en-ID" sz="2400" dirty="0" smtClean="0">
              <a:solidFill>
                <a:schemeClr val="tx1"/>
              </a:solidFill>
            </a:endParaRPr>
          </a:p>
          <a:p>
            <a:pPr lvl="1">
              <a:lnSpc>
                <a:spcPct val="150000"/>
              </a:lnSpc>
            </a:pPr>
            <a:r>
              <a:rPr lang="id-ID" sz="2400" dirty="0" smtClean="0">
                <a:solidFill>
                  <a:schemeClr val="tx1"/>
                </a:solidFill>
              </a:rPr>
              <a:t>Mesin </a:t>
            </a:r>
            <a:r>
              <a:rPr lang="id-ID" sz="2400" dirty="0">
                <a:solidFill>
                  <a:schemeClr val="tx1"/>
                </a:solidFill>
              </a:rPr>
              <a:t>virtual minimum </a:t>
            </a:r>
            <a:endParaRPr lang="en-ID" sz="2400" dirty="0" smtClean="0">
              <a:solidFill>
                <a:schemeClr val="tx1"/>
              </a:solidFill>
            </a:endParaRPr>
          </a:p>
          <a:p>
            <a:pPr lvl="1">
              <a:lnSpc>
                <a:spcPct val="150000"/>
              </a:lnSpc>
            </a:pPr>
            <a:r>
              <a:rPr lang="id-ID" sz="2400" dirty="0" smtClean="0">
                <a:solidFill>
                  <a:schemeClr val="tx1"/>
                </a:solidFill>
              </a:rPr>
              <a:t>Mesin </a:t>
            </a:r>
            <a:r>
              <a:rPr lang="id-ID" sz="2400" dirty="0">
                <a:solidFill>
                  <a:schemeClr val="tx1"/>
                </a:solidFill>
              </a:rPr>
              <a:t>virtual maksimum </a:t>
            </a:r>
            <a:endParaRPr lang="en-ID" sz="2400" dirty="0" smtClean="0">
              <a:solidFill>
                <a:schemeClr val="tx1"/>
              </a:solidFill>
            </a:endParaRPr>
          </a:p>
          <a:p>
            <a:pPr lvl="1">
              <a:lnSpc>
                <a:spcPct val="150000"/>
              </a:lnSpc>
            </a:pPr>
            <a:r>
              <a:rPr lang="id-ID" sz="2400" dirty="0" smtClean="0">
                <a:solidFill>
                  <a:schemeClr val="tx1"/>
                </a:solidFill>
              </a:rPr>
              <a:t>Kapasitas yang diinginkan</a:t>
            </a:r>
            <a:endParaRPr lang="en-US" sz="2000" dirty="0">
              <a:solidFill>
                <a:schemeClr val="tx1"/>
              </a:solidFill>
            </a:endParaRPr>
          </a:p>
        </p:txBody>
      </p:sp>
      <p:sp>
        <p:nvSpPr>
          <p:cNvPr id="4" name="Date Placeholder 3"/>
          <p:cNvSpPr>
            <a:spLocks noGrp="1"/>
          </p:cNvSpPr>
          <p:nvPr>
            <p:ph type="dt" sz="half" idx="10"/>
          </p:nvPr>
        </p:nvSpPr>
        <p:spPr/>
        <p:txBody>
          <a:bodyPr/>
          <a:lstStyle/>
          <a:p>
            <a:fld id="{B936F407-71F1-4393-8053-181D05A546E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76</a:t>
            </a:fld>
            <a:endParaRPr lang="id-ID" dirty="0"/>
          </a:p>
        </p:txBody>
      </p:sp>
    </p:spTree>
    <p:extLst>
      <p:ext uri="{BB962C8B-B14F-4D97-AF65-F5344CB8AC3E}">
        <p14:creationId xmlns:p14="http://schemas.microsoft.com/office/powerpoint/2010/main" val="30359575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387" y="454109"/>
            <a:ext cx="7347283" cy="854074"/>
          </a:xfrm>
        </p:spPr>
        <p:txBody>
          <a:bodyPr/>
          <a:lstStyle/>
          <a:p>
            <a:r>
              <a:rPr lang="en-US" dirty="0" err="1"/>
              <a:t>K</a:t>
            </a:r>
            <a:r>
              <a:rPr lang="en-US" dirty="0" err="1" smtClean="0"/>
              <a:t>omponen</a:t>
            </a:r>
            <a:r>
              <a:rPr lang="en-US" dirty="0" smtClean="0"/>
              <a:t> Auto Scaling</a:t>
            </a:r>
            <a:endParaRPr lang="en-US" dirty="0"/>
          </a:p>
        </p:txBody>
      </p:sp>
      <p:sp>
        <p:nvSpPr>
          <p:cNvPr id="3" name="Content Placeholder 2"/>
          <p:cNvSpPr>
            <a:spLocks noGrp="1"/>
          </p:cNvSpPr>
          <p:nvPr>
            <p:ph idx="1"/>
          </p:nvPr>
        </p:nvSpPr>
        <p:spPr/>
        <p:txBody>
          <a:bodyPr anchor="ctr">
            <a:noAutofit/>
          </a:bodyPr>
          <a:lstStyle/>
          <a:p>
            <a:pPr marL="0" indent="0">
              <a:lnSpc>
                <a:spcPct val="150000"/>
              </a:lnSpc>
              <a:buNone/>
            </a:pPr>
            <a:r>
              <a:rPr lang="en-US" sz="2400" b="1" dirty="0" err="1" smtClean="0">
                <a:solidFill>
                  <a:schemeClr val="tx1"/>
                </a:solidFill>
              </a:rPr>
              <a:t>Kebijakan</a:t>
            </a:r>
            <a:r>
              <a:rPr lang="en-US" sz="2400" b="1" dirty="0" smtClean="0">
                <a:solidFill>
                  <a:schemeClr val="tx1"/>
                </a:solidFill>
              </a:rPr>
              <a:t> Auto </a:t>
            </a:r>
            <a:r>
              <a:rPr lang="en-US" sz="2400" b="1" dirty="0">
                <a:solidFill>
                  <a:schemeClr val="tx1"/>
                </a:solidFill>
              </a:rPr>
              <a:t>Scaling </a:t>
            </a:r>
            <a:r>
              <a:rPr lang="en-US" sz="2400" b="1" dirty="0" smtClean="0">
                <a:solidFill>
                  <a:schemeClr val="tx1"/>
                </a:solidFill>
              </a:rPr>
              <a:t>: </a:t>
            </a:r>
            <a:r>
              <a:rPr lang="en-US" sz="2400" b="1" dirty="0" err="1" smtClean="0">
                <a:solidFill>
                  <a:schemeClr val="tx1"/>
                </a:solidFill>
              </a:rPr>
              <a:t>kapan</a:t>
            </a:r>
            <a:r>
              <a:rPr lang="en-US" sz="2400" b="1" dirty="0" smtClean="0">
                <a:solidFill>
                  <a:schemeClr val="tx1"/>
                </a:solidFill>
              </a:rPr>
              <a:t> </a:t>
            </a:r>
            <a:r>
              <a:rPr lang="en-US" sz="2400" b="1" dirty="0" err="1" smtClean="0">
                <a:solidFill>
                  <a:schemeClr val="tx1"/>
                </a:solidFill>
              </a:rPr>
              <a:t>itu</a:t>
            </a:r>
            <a:r>
              <a:rPr lang="en-US" sz="2400" b="1" dirty="0" smtClean="0">
                <a:solidFill>
                  <a:schemeClr val="tx1"/>
                </a:solidFill>
              </a:rPr>
              <a:t> </a:t>
            </a:r>
            <a:r>
              <a:rPr lang="en-US" sz="2400" b="1" dirty="0" err="1" smtClean="0">
                <a:solidFill>
                  <a:schemeClr val="tx1"/>
                </a:solidFill>
              </a:rPr>
              <a:t>akan</a:t>
            </a:r>
            <a:r>
              <a:rPr lang="en-US" sz="2400" b="1" dirty="0" smtClean="0">
                <a:solidFill>
                  <a:schemeClr val="tx1"/>
                </a:solidFill>
              </a:rPr>
              <a:t> </a:t>
            </a:r>
            <a:r>
              <a:rPr lang="en-US" sz="2400" b="1" dirty="0" err="1" smtClean="0">
                <a:solidFill>
                  <a:schemeClr val="tx1"/>
                </a:solidFill>
              </a:rPr>
              <a:t>terjadi</a:t>
            </a:r>
            <a:r>
              <a:rPr lang="en-US" sz="2400" b="1" i="1" dirty="0" smtClean="0">
                <a:solidFill>
                  <a:schemeClr val="tx1"/>
                </a:solidFill>
              </a:rPr>
              <a:t>?</a:t>
            </a:r>
          </a:p>
          <a:p>
            <a:pPr marL="0" indent="0">
              <a:lnSpc>
                <a:spcPct val="150000"/>
              </a:lnSpc>
              <a:buNone/>
            </a:pPr>
            <a:endParaRPr lang="en-US" sz="2400" b="1" i="1" dirty="0" smtClean="0">
              <a:solidFill>
                <a:schemeClr val="tx1"/>
              </a:solidFill>
            </a:endParaRPr>
          </a:p>
          <a:p>
            <a:pPr marL="0" indent="0">
              <a:lnSpc>
                <a:spcPct val="150000"/>
              </a:lnSpc>
              <a:buNone/>
            </a:pPr>
            <a:r>
              <a:rPr lang="en-ID" sz="2400" dirty="0" err="1" smtClean="0">
                <a:solidFill>
                  <a:schemeClr val="tx1"/>
                </a:solidFill>
              </a:rPr>
              <a:t>Kebijakan</a:t>
            </a:r>
            <a:r>
              <a:rPr lang="en-ID" sz="2400" dirty="0" smtClean="0">
                <a:solidFill>
                  <a:schemeClr val="tx1"/>
                </a:solidFill>
              </a:rPr>
              <a:t> </a:t>
            </a:r>
            <a:r>
              <a:rPr lang="en-ID" sz="2400" dirty="0" err="1">
                <a:solidFill>
                  <a:schemeClr val="tx1"/>
                </a:solidFill>
              </a:rPr>
              <a:t>P</a:t>
            </a:r>
            <a:r>
              <a:rPr lang="en-ID" sz="2400" dirty="0" err="1" smtClean="0">
                <a:solidFill>
                  <a:schemeClr val="tx1"/>
                </a:solidFill>
              </a:rPr>
              <a:t>engaturan</a:t>
            </a:r>
            <a:r>
              <a:rPr lang="en-ID" sz="2400" dirty="0" smtClean="0">
                <a:solidFill>
                  <a:schemeClr val="tx1"/>
                </a:solidFill>
              </a:rPr>
              <a:t> </a:t>
            </a:r>
            <a:endParaRPr lang="en-US" sz="2400" dirty="0" smtClean="0">
              <a:solidFill>
                <a:schemeClr val="tx1"/>
              </a:solidFill>
            </a:endParaRPr>
          </a:p>
          <a:p>
            <a:pPr lvl="1">
              <a:lnSpc>
                <a:spcPct val="150000"/>
              </a:lnSpc>
              <a:buFont typeface="Wingdings" panose="05000000000000000000" pitchFamily="2" charset="2"/>
              <a:buChar char="ü"/>
            </a:pPr>
            <a:r>
              <a:rPr lang="en-US" sz="2400" dirty="0">
                <a:solidFill>
                  <a:schemeClr val="tx1"/>
                </a:solidFill>
              </a:rPr>
              <a:t>Scheduled</a:t>
            </a:r>
          </a:p>
          <a:p>
            <a:pPr lvl="1">
              <a:lnSpc>
                <a:spcPct val="150000"/>
              </a:lnSpc>
              <a:buFont typeface="Wingdings" panose="05000000000000000000" pitchFamily="2" charset="2"/>
              <a:buChar char="ü"/>
            </a:pPr>
            <a:r>
              <a:rPr lang="en-US" sz="2400" dirty="0">
                <a:solidFill>
                  <a:schemeClr val="tx1"/>
                </a:solidFill>
              </a:rPr>
              <a:t>On-demand</a:t>
            </a:r>
          </a:p>
          <a:p>
            <a:pPr lvl="1">
              <a:lnSpc>
                <a:spcPct val="150000"/>
              </a:lnSpc>
              <a:buFont typeface="Wingdings" panose="05000000000000000000" pitchFamily="2" charset="2"/>
              <a:buChar char="ü"/>
            </a:pPr>
            <a:r>
              <a:rPr lang="en-US" sz="2400" dirty="0">
                <a:solidFill>
                  <a:schemeClr val="tx1"/>
                </a:solidFill>
              </a:rPr>
              <a:t>Scale-out policy</a:t>
            </a:r>
          </a:p>
          <a:p>
            <a:pPr lvl="1">
              <a:lnSpc>
                <a:spcPct val="150000"/>
              </a:lnSpc>
              <a:buFont typeface="Wingdings" panose="05000000000000000000" pitchFamily="2" charset="2"/>
              <a:buChar char="ü"/>
            </a:pPr>
            <a:r>
              <a:rPr lang="en-US" sz="2400" dirty="0">
                <a:solidFill>
                  <a:schemeClr val="tx1"/>
                </a:solidFill>
              </a:rPr>
              <a:t>Scale-in policy</a:t>
            </a:r>
          </a:p>
        </p:txBody>
      </p:sp>
      <p:sp>
        <p:nvSpPr>
          <p:cNvPr id="4" name="Date Placeholder 3"/>
          <p:cNvSpPr>
            <a:spLocks noGrp="1"/>
          </p:cNvSpPr>
          <p:nvPr>
            <p:ph type="dt" sz="half" idx="10"/>
          </p:nvPr>
        </p:nvSpPr>
        <p:spPr/>
        <p:txBody>
          <a:bodyPr/>
          <a:lstStyle/>
          <a:p>
            <a:fld id="{B8F535A2-EAE1-47CB-9CD8-9935EFAB907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77</a:t>
            </a:fld>
            <a:endParaRPr lang="id-ID" dirty="0"/>
          </a:p>
        </p:txBody>
      </p:sp>
    </p:spTree>
    <p:extLst>
      <p:ext uri="{BB962C8B-B14F-4D97-AF65-F5344CB8AC3E}">
        <p14:creationId xmlns:p14="http://schemas.microsoft.com/office/powerpoint/2010/main" val="22478747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Dinamis</a:t>
            </a:r>
            <a:r>
              <a:rPr lang="en-US" dirty="0" smtClean="0"/>
              <a:t> </a:t>
            </a:r>
            <a:r>
              <a:rPr lang="en-US" dirty="0"/>
              <a:t>Auto Scaling </a:t>
            </a:r>
          </a:p>
        </p:txBody>
      </p:sp>
      <p:pic>
        <p:nvPicPr>
          <p:cNvPr id="7" name="Content Placeholder 6"/>
          <p:cNvPicPr>
            <a:picLocks noGrp="1" noChangeAspect="1"/>
          </p:cNvPicPr>
          <p:nvPr>
            <p:ph idx="1"/>
          </p:nvPr>
        </p:nvPicPr>
        <p:blipFill>
          <a:blip r:embed="rId2"/>
          <a:stretch>
            <a:fillRect/>
          </a:stretch>
        </p:blipFill>
        <p:spPr>
          <a:xfrm>
            <a:off x="772319" y="1557338"/>
            <a:ext cx="7639050" cy="4514850"/>
          </a:xfrm>
          <a:prstGeom prst="rect">
            <a:avLst/>
          </a:prstGeom>
        </p:spPr>
      </p:pic>
      <p:sp>
        <p:nvSpPr>
          <p:cNvPr id="4" name="Date Placeholder 3"/>
          <p:cNvSpPr>
            <a:spLocks noGrp="1"/>
          </p:cNvSpPr>
          <p:nvPr>
            <p:ph type="dt" sz="half" idx="10"/>
          </p:nvPr>
        </p:nvSpPr>
        <p:spPr/>
        <p:txBody>
          <a:bodyPr/>
          <a:lstStyle/>
          <a:p>
            <a:fld id="{AFDFA600-265E-4886-B528-AF81D475EB0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78</a:t>
            </a:fld>
            <a:endParaRPr lang="id-ID" dirty="0"/>
          </a:p>
        </p:txBody>
      </p:sp>
    </p:spTree>
    <p:extLst>
      <p:ext uri="{BB962C8B-B14F-4D97-AF65-F5344CB8AC3E}">
        <p14:creationId xmlns:p14="http://schemas.microsoft.com/office/powerpoint/2010/main" val="6663113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660484"/>
            <a:ext cx="7347283" cy="854074"/>
          </a:xfrm>
        </p:spPr>
        <p:txBody>
          <a:bodyPr>
            <a:normAutofit fontScale="90000"/>
          </a:bodyPr>
          <a:lstStyle/>
          <a:p>
            <a:r>
              <a:rPr lang="id-ID" dirty="0"/>
              <a:t>Alarm Jam Cloud </a:t>
            </a:r>
            <a:r>
              <a:rPr lang="id-ID" dirty="0" smtClean="0"/>
              <a:t>untuk</a:t>
            </a:r>
            <a:r>
              <a:rPr lang="en-ID" dirty="0" smtClean="0"/>
              <a:t> </a:t>
            </a:r>
            <a:r>
              <a:rPr lang="en-US" dirty="0" smtClean="0"/>
              <a:t>Auto </a:t>
            </a:r>
            <a:r>
              <a:rPr lang="en-US" dirty="0"/>
              <a:t>Scaling </a:t>
            </a:r>
          </a:p>
        </p:txBody>
      </p:sp>
      <p:pic>
        <p:nvPicPr>
          <p:cNvPr id="7" name="Content Placeholder 6"/>
          <p:cNvPicPr>
            <a:picLocks noGrp="1" noChangeAspect="1"/>
          </p:cNvPicPr>
          <p:nvPr>
            <p:ph idx="1"/>
          </p:nvPr>
        </p:nvPicPr>
        <p:blipFill>
          <a:blip r:embed="rId2"/>
          <a:stretch>
            <a:fillRect/>
          </a:stretch>
        </p:blipFill>
        <p:spPr>
          <a:xfrm>
            <a:off x="1512343" y="1655083"/>
            <a:ext cx="7631657" cy="4243293"/>
          </a:xfrm>
          <a:prstGeom prst="rect">
            <a:avLst/>
          </a:prstGeom>
        </p:spPr>
      </p:pic>
      <p:sp>
        <p:nvSpPr>
          <p:cNvPr id="4" name="Date Placeholder 3"/>
          <p:cNvSpPr>
            <a:spLocks noGrp="1"/>
          </p:cNvSpPr>
          <p:nvPr>
            <p:ph type="dt" sz="half" idx="10"/>
          </p:nvPr>
        </p:nvSpPr>
        <p:spPr/>
        <p:txBody>
          <a:bodyPr/>
          <a:lstStyle/>
          <a:p>
            <a:fld id="{DCE79BDE-ADF0-4907-8860-B8E996912D7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79</a:t>
            </a:fld>
            <a:endParaRPr lang="id-ID" dirty="0"/>
          </a:p>
        </p:txBody>
      </p:sp>
      <p:pic>
        <p:nvPicPr>
          <p:cNvPr id="8" name="Picture 7"/>
          <p:cNvPicPr>
            <a:picLocks noChangeAspect="1"/>
          </p:cNvPicPr>
          <p:nvPr/>
        </p:nvPicPr>
        <p:blipFill>
          <a:blip r:embed="rId3"/>
          <a:stretch>
            <a:fillRect/>
          </a:stretch>
        </p:blipFill>
        <p:spPr>
          <a:xfrm>
            <a:off x="20197" y="3985146"/>
            <a:ext cx="1632139" cy="1913230"/>
          </a:xfrm>
          <a:prstGeom prst="rect">
            <a:avLst/>
          </a:prstGeom>
        </p:spPr>
      </p:pic>
    </p:spTree>
    <p:extLst>
      <p:ext uri="{BB962C8B-B14F-4D97-AF65-F5344CB8AC3E}">
        <p14:creationId xmlns:p14="http://schemas.microsoft.com/office/powerpoint/2010/main" val="12402795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smtClean="0"/>
              <a:t>Katagori</a:t>
            </a:r>
            <a:r>
              <a:rPr lang="en-ID" dirty="0" smtClean="0"/>
              <a:t> </a:t>
            </a:r>
            <a:r>
              <a:rPr lang="en-ID" dirty="0" err="1" smtClean="0"/>
              <a:t>Layanan</a:t>
            </a:r>
            <a:r>
              <a:rPr lang="en-ID" dirty="0" smtClean="0"/>
              <a:t> </a:t>
            </a:r>
            <a:endParaRPr lang="en-US" dirty="0"/>
          </a:p>
        </p:txBody>
      </p:sp>
      <p:sp>
        <p:nvSpPr>
          <p:cNvPr id="4" name="Date Placeholder 3"/>
          <p:cNvSpPr>
            <a:spLocks noGrp="1"/>
          </p:cNvSpPr>
          <p:nvPr>
            <p:ph type="dt" sz="half" idx="10"/>
          </p:nvPr>
        </p:nvSpPr>
        <p:spPr/>
        <p:txBody>
          <a:bodyPr/>
          <a:lstStyle/>
          <a:p>
            <a:fld id="{179E7DB3-96FE-4490-B6C3-4E3F0408114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9507"/>
            <a:ext cx="9144000" cy="4186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43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Kesimpulan</a:t>
            </a:r>
            <a:r>
              <a:rPr lang="en-ID"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US" sz="2400" dirty="0"/>
              <a:t>Created</a:t>
            </a:r>
          </a:p>
          <a:p>
            <a:pPr lvl="1">
              <a:lnSpc>
                <a:spcPct val="150000"/>
              </a:lnSpc>
              <a:buFont typeface="Wingdings" panose="05000000000000000000" pitchFamily="2" charset="2"/>
              <a:buChar char="ü"/>
            </a:pPr>
            <a:r>
              <a:rPr lang="en-US" sz="2400" dirty="0"/>
              <a:t>A launch configuration</a:t>
            </a:r>
          </a:p>
          <a:p>
            <a:pPr lvl="1">
              <a:lnSpc>
                <a:spcPct val="150000"/>
              </a:lnSpc>
              <a:buFont typeface="Wingdings" panose="05000000000000000000" pitchFamily="2" charset="2"/>
              <a:buChar char="ü"/>
            </a:pPr>
            <a:r>
              <a:rPr lang="en-US" sz="2400" dirty="0"/>
              <a:t>Auto Scaling group</a:t>
            </a:r>
          </a:p>
          <a:p>
            <a:pPr lvl="1">
              <a:lnSpc>
                <a:spcPct val="150000"/>
              </a:lnSpc>
              <a:buFont typeface="Wingdings" panose="05000000000000000000" pitchFamily="2" charset="2"/>
              <a:buChar char="ü"/>
            </a:pPr>
            <a:r>
              <a:rPr lang="en-US" sz="2400" dirty="0"/>
              <a:t>Auto Scaling policy</a:t>
            </a:r>
          </a:p>
          <a:p>
            <a:pPr>
              <a:lnSpc>
                <a:spcPct val="150000"/>
              </a:lnSpc>
            </a:pPr>
            <a:r>
              <a:rPr lang="en-US" sz="2400" dirty="0"/>
              <a:t>Triggered Auto Scaling </a:t>
            </a:r>
            <a:br>
              <a:rPr lang="en-US" sz="2400" dirty="0"/>
            </a:br>
            <a:endParaRPr lang="en-US" sz="2400" dirty="0"/>
          </a:p>
        </p:txBody>
      </p:sp>
      <p:sp>
        <p:nvSpPr>
          <p:cNvPr id="4" name="Date Placeholder 3"/>
          <p:cNvSpPr>
            <a:spLocks noGrp="1"/>
          </p:cNvSpPr>
          <p:nvPr>
            <p:ph type="dt" sz="half" idx="10"/>
          </p:nvPr>
        </p:nvSpPr>
        <p:spPr/>
        <p:txBody>
          <a:bodyPr/>
          <a:lstStyle/>
          <a:p>
            <a:fld id="{6086EBD8-AF2C-4FB2-9FC9-BBFDF18AA02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80</a:t>
            </a:fld>
            <a:endParaRPr lang="id-ID" dirty="0"/>
          </a:p>
        </p:txBody>
      </p:sp>
      <p:pic>
        <p:nvPicPr>
          <p:cNvPr id="7" name="Picture 6"/>
          <p:cNvPicPr>
            <a:picLocks noChangeAspect="1"/>
          </p:cNvPicPr>
          <p:nvPr/>
        </p:nvPicPr>
        <p:blipFill>
          <a:blip r:embed="rId2"/>
          <a:stretch>
            <a:fillRect/>
          </a:stretch>
        </p:blipFill>
        <p:spPr>
          <a:xfrm>
            <a:off x="5548028" y="4039737"/>
            <a:ext cx="2245342" cy="2033517"/>
          </a:xfrm>
          <a:prstGeom prst="rect">
            <a:avLst/>
          </a:prstGeom>
        </p:spPr>
      </p:pic>
    </p:spTree>
    <p:extLst>
      <p:ext uri="{BB962C8B-B14F-4D97-AF65-F5344CB8AC3E}">
        <p14:creationId xmlns:p14="http://schemas.microsoft.com/office/powerpoint/2010/main" val="281209080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143" y="2719556"/>
            <a:ext cx="6184483" cy="1315453"/>
          </a:xfrm>
        </p:spPr>
        <p:txBody>
          <a:bodyPr>
            <a:normAutofit fontScale="90000"/>
          </a:bodyPr>
          <a:lstStyle/>
          <a:p>
            <a:pPr>
              <a:lnSpc>
                <a:spcPct val="150000"/>
              </a:lnSpc>
            </a:pPr>
            <a:r>
              <a:rPr lang="en-US" dirty="0">
                <a:solidFill>
                  <a:schemeClr val="tx1"/>
                </a:solidFill>
              </a:rPr>
              <a:t>Amazon Elastic Block Store</a:t>
            </a:r>
            <a:br>
              <a:rPr lang="en-US" dirty="0">
                <a:solidFill>
                  <a:schemeClr val="tx1"/>
                </a:solidFill>
              </a:rPr>
            </a:br>
            <a:r>
              <a:rPr lang="en-US" dirty="0">
                <a:solidFill>
                  <a:schemeClr val="tx1"/>
                </a:solidFill>
              </a:rPr>
              <a:t>(EBS) </a:t>
            </a:r>
          </a:p>
        </p:txBody>
      </p:sp>
      <p:sp>
        <p:nvSpPr>
          <p:cNvPr id="4" name="Date Placeholder 3"/>
          <p:cNvSpPr>
            <a:spLocks noGrp="1"/>
          </p:cNvSpPr>
          <p:nvPr>
            <p:ph type="dt" sz="half" idx="10"/>
          </p:nvPr>
        </p:nvSpPr>
        <p:spPr/>
        <p:txBody>
          <a:bodyPr/>
          <a:lstStyle/>
          <a:p>
            <a:fld id="{6E7E38E8-0152-4704-BA82-4C31696CEEC6}"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81</a:t>
            </a:fld>
            <a:endParaRPr lang="id-ID" dirty="0"/>
          </a:p>
        </p:txBody>
      </p:sp>
    </p:spTree>
    <p:extLst>
      <p:ext uri="{BB962C8B-B14F-4D97-AF65-F5344CB8AC3E}">
        <p14:creationId xmlns:p14="http://schemas.microsoft.com/office/powerpoint/2010/main" val="60143011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Identifikasi</a:t>
            </a:r>
            <a:r>
              <a:rPr lang="en-US" dirty="0" smtClean="0"/>
              <a:t> EBS </a:t>
            </a:r>
            <a:r>
              <a:rPr lang="en-US" dirty="0"/>
              <a:t>Volumes </a:t>
            </a:r>
          </a:p>
        </p:txBody>
      </p:sp>
      <p:sp>
        <p:nvSpPr>
          <p:cNvPr id="3" name="Content Placeholder 2"/>
          <p:cNvSpPr>
            <a:spLocks noGrp="1"/>
          </p:cNvSpPr>
          <p:nvPr>
            <p:ph idx="1"/>
          </p:nvPr>
        </p:nvSpPr>
        <p:spPr/>
        <p:txBody>
          <a:bodyPr>
            <a:normAutofit/>
          </a:bodyPr>
          <a:lstStyle/>
          <a:p>
            <a:pPr marL="0" indent="0">
              <a:buNone/>
            </a:pPr>
            <a:r>
              <a:rPr lang="en-ID" sz="2800" b="1" dirty="0" err="1" smtClean="0">
                <a:solidFill>
                  <a:schemeClr val="tx1"/>
                </a:solidFill>
              </a:rPr>
              <a:t>Karakteristik</a:t>
            </a:r>
            <a:r>
              <a:rPr lang="en-ID" sz="2800" b="1" dirty="0" smtClean="0">
                <a:solidFill>
                  <a:schemeClr val="tx1"/>
                </a:solidFill>
              </a:rPr>
              <a:t>:</a:t>
            </a:r>
            <a:endParaRPr lang="en-US" sz="2800" b="1" dirty="0" smtClean="0">
              <a:solidFill>
                <a:schemeClr val="tx1"/>
              </a:solidFill>
            </a:endParaRPr>
          </a:p>
          <a:p>
            <a:pPr>
              <a:lnSpc>
                <a:spcPct val="150000"/>
              </a:lnSpc>
            </a:pPr>
            <a:r>
              <a:rPr lang="en-ID" sz="2400" dirty="0" smtClean="0">
                <a:solidFill>
                  <a:schemeClr val="tx1"/>
                </a:solidFill>
              </a:rPr>
              <a:t>P</a:t>
            </a:r>
            <a:r>
              <a:rPr lang="id-ID" sz="2400" dirty="0" smtClean="0">
                <a:solidFill>
                  <a:schemeClr val="tx1"/>
                </a:solidFill>
              </a:rPr>
              <a:t>enyimpanan </a:t>
            </a:r>
            <a:r>
              <a:rPr lang="id-ID" sz="2400" dirty="0">
                <a:solidFill>
                  <a:schemeClr val="tx1"/>
                </a:solidFill>
              </a:rPr>
              <a:t>blok yang persisten dan dapat disesuaikan untuk </a:t>
            </a:r>
            <a:r>
              <a:rPr lang="id-ID" sz="2400" dirty="0" smtClean="0">
                <a:solidFill>
                  <a:schemeClr val="tx1"/>
                </a:solidFill>
              </a:rPr>
              <a:t>instance</a:t>
            </a:r>
            <a:r>
              <a:rPr lang="id-ID" sz="2400" dirty="0">
                <a:solidFill>
                  <a:schemeClr val="tx1"/>
                </a:solidFill>
              </a:rPr>
              <a:t> </a:t>
            </a:r>
            <a:r>
              <a:rPr lang="id-ID" sz="2400" dirty="0" smtClean="0">
                <a:solidFill>
                  <a:schemeClr val="tx1"/>
                </a:solidFill>
              </a:rPr>
              <a:t>EC2 </a:t>
            </a:r>
          </a:p>
          <a:p>
            <a:pPr>
              <a:lnSpc>
                <a:spcPct val="150000"/>
              </a:lnSpc>
            </a:pPr>
            <a:r>
              <a:rPr lang="id-ID" sz="2400" dirty="0" smtClean="0">
                <a:solidFill>
                  <a:schemeClr val="tx1"/>
                </a:solidFill>
              </a:rPr>
              <a:t>Jenis </a:t>
            </a:r>
            <a:r>
              <a:rPr lang="id-ID" sz="2400" dirty="0">
                <a:solidFill>
                  <a:schemeClr val="tx1"/>
                </a:solidFill>
              </a:rPr>
              <a:t>HDD dan </a:t>
            </a:r>
            <a:r>
              <a:rPr lang="id-ID" sz="2400" dirty="0" smtClean="0">
                <a:solidFill>
                  <a:schemeClr val="tx1"/>
                </a:solidFill>
              </a:rPr>
              <a:t>SSD</a:t>
            </a:r>
            <a:endParaRPr lang="en-ID" sz="2400" dirty="0" smtClean="0">
              <a:solidFill>
                <a:schemeClr val="tx1"/>
              </a:solidFill>
            </a:endParaRPr>
          </a:p>
          <a:p>
            <a:pPr>
              <a:lnSpc>
                <a:spcPct val="150000"/>
              </a:lnSpc>
            </a:pPr>
            <a:r>
              <a:rPr lang="id-ID" sz="2400" dirty="0" smtClean="0">
                <a:solidFill>
                  <a:schemeClr val="tx1"/>
                </a:solidFill>
              </a:rPr>
              <a:t>Gunakan </a:t>
            </a:r>
            <a:r>
              <a:rPr lang="id-ID" sz="2400" dirty="0">
                <a:solidFill>
                  <a:schemeClr val="tx1"/>
                </a:solidFill>
              </a:rPr>
              <a:t>Snapshots untuk cadangan </a:t>
            </a:r>
            <a:endParaRPr lang="en-ID" sz="2400" dirty="0" smtClean="0">
              <a:solidFill>
                <a:schemeClr val="tx1"/>
              </a:solidFill>
            </a:endParaRPr>
          </a:p>
          <a:p>
            <a:pPr>
              <a:lnSpc>
                <a:spcPct val="150000"/>
              </a:lnSpc>
            </a:pPr>
            <a:r>
              <a:rPr lang="id-ID" sz="2400" dirty="0" smtClean="0">
                <a:solidFill>
                  <a:schemeClr val="tx1"/>
                </a:solidFill>
              </a:rPr>
              <a:t>yang </a:t>
            </a:r>
            <a:r>
              <a:rPr lang="id-ID" sz="2400" dirty="0">
                <a:solidFill>
                  <a:schemeClr val="tx1"/>
                </a:solidFill>
              </a:rPr>
              <a:t>mudah dan transparan </a:t>
            </a:r>
            <a:endParaRPr lang="en-ID" sz="2400" dirty="0" smtClean="0">
              <a:solidFill>
                <a:schemeClr val="tx1"/>
              </a:solidFill>
            </a:endParaRPr>
          </a:p>
          <a:p>
            <a:pPr>
              <a:lnSpc>
                <a:spcPct val="150000"/>
              </a:lnSpc>
            </a:pPr>
            <a:r>
              <a:rPr lang="id-ID" sz="2400" dirty="0" smtClean="0">
                <a:solidFill>
                  <a:schemeClr val="tx1"/>
                </a:solidFill>
              </a:rPr>
              <a:t>Elastis</a:t>
            </a:r>
            <a:endParaRPr lang="en-US" sz="1800" dirty="0">
              <a:solidFill>
                <a:schemeClr val="tx1"/>
              </a:solidFill>
            </a:endParaRPr>
          </a:p>
        </p:txBody>
      </p:sp>
      <p:sp>
        <p:nvSpPr>
          <p:cNvPr id="4" name="Date Placeholder 3"/>
          <p:cNvSpPr>
            <a:spLocks noGrp="1"/>
          </p:cNvSpPr>
          <p:nvPr>
            <p:ph type="dt" sz="half" idx="10"/>
          </p:nvPr>
        </p:nvSpPr>
        <p:spPr/>
        <p:txBody>
          <a:bodyPr/>
          <a:lstStyle/>
          <a:p>
            <a:fld id="{3ADEEED8-F2AC-4942-A286-33E353A00FA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82</a:t>
            </a:fld>
            <a:endParaRPr lang="id-ID" dirty="0"/>
          </a:p>
        </p:txBody>
      </p:sp>
    </p:spTree>
    <p:extLst>
      <p:ext uri="{BB962C8B-B14F-4D97-AF65-F5344CB8AC3E}">
        <p14:creationId xmlns:p14="http://schemas.microsoft.com/office/powerpoint/2010/main" val="19705223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Identifikasi</a:t>
            </a:r>
            <a:r>
              <a:rPr lang="en-US" dirty="0" smtClean="0"/>
              <a:t> EBS </a:t>
            </a:r>
            <a:r>
              <a:rPr lang="en-US" dirty="0"/>
              <a:t>Volumes </a:t>
            </a:r>
          </a:p>
        </p:txBody>
      </p:sp>
      <p:sp>
        <p:nvSpPr>
          <p:cNvPr id="3" name="Content Placeholder 2"/>
          <p:cNvSpPr>
            <a:spLocks noGrp="1"/>
          </p:cNvSpPr>
          <p:nvPr>
            <p:ph idx="1"/>
          </p:nvPr>
        </p:nvSpPr>
        <p:spPr/>
        <p:txBody>
          <a:bodyPr anchor="ctr">
            <a:normAutofit/>
          </a:bodyPr>
          <a:lstStyle/>
          <a:p>
            <a:pPr marL="0" indent="0">
              <a:lnSpc>
                <a:spcPct val="150000"/>
              </a:lnSpc>
              <a:buNone/>
            </a:pPr>
            <a:r>
              <a:rPr lang="en-US" sz="2400" b="1" dirty="0" smtClean="0">
                <a:solidFill>
                  <a:schemeClr val="tx1"/>
                </a:solidFill>
              </a:rPr>
              <a:t>Availability</a:t>
            </a:r>
          </a:p>
          <a:p>
            <a:pPr lvl="1">
              <a:lnSpc>
                <a:spcPct val="150000"/>
              </a:lnSpc>
            </a:pPr>
            <a:r>
              <a:rPr lang="id-ID" sz="2400" dirty="0">
                <a:solidFill>
                  <a:schemeClr val="tx1"/>
                </a:solidFill>
              </a:rPr>
              <a:t>Tahan lama dan secara otomatis direplikasi</a:t>
            </a:r>
            <a:r>
              <a:rPr lang="en-US" sz="2400" dirty="0">
                <a:solidFill>
                  <a:schemeClr val="tx1"/>
                </a:solidFill>
              </a:rPr>
              <a:t/>
            </a:r>
            <a:br>
              <a:rPr lang="en-US" sz="2400" dirty="0">
                <a:solidFill>
                  <a:schemeClr val="tx1"/>
                </a:solidFill>
              </a:rPr>
            </a:br>
            <a:endParaRPr lang="en-US" sz="2400" dirty="0" smtClean="0">
              <a:solidFill>
                <a:schemeClr val="tx1"/>
              </a:solidFill>
            </a:endParaRPr>
          </a:p>
          <a:p>
            <a:pPr marL="0" indent="0">
              <a:lnSpc>
                <a:spcPct val="150000"/>
              </a:lnSpc>
              <a:buNone/>
            </a:pPr>
            <a:r>
              <a:rPr lang="en-US" sz="2400" b="1" dirty="0" err="1" smtClean="0">
                <a:solidFill>
                  <a:schemeClr val="tx1"/>
                </a:solidFill>
              </a:rPr>
              <a:t>Tipe</a:t>
            </a:r>
            <a:r>
              <a:rPr lang="en-US" sz="2400" b="1" dirty="0" smtClean="0">
                <a:solidFill>
                  <a:schemeClr val="tx1"/>
                </a:solidFill>
              </a:rPr>
              <a:t> Drive </a:t>
            </a:r>
          </a:p>
          <a:p>
            <a:pPr lvl="1">
              <a:lnSpc>
                <a:spcPct val="150000"/>
              </a:lnSpc>
            </a:pPr>
            <a:r>
              <a:rPr lang="id-ID" sz="2400" dirty="0" smtClean="0">
                <a:solidFill>
                  <a:schemeClr val="tx1"/>
                </a:solidFill>
              </a:rPr>
              <a:t>Penyimpanan yang paling sesuai dengan kebutuhan</a:t>
            </a:r>
            <a:r>
              <a:rPr lang="en-ID" sz="2400" dirty="0" smtClean="0">
                <a:solidFill>
                  <a:schemeClr val="tx1"/>
                </a:solidFill>
              </a:rPr>
              <a:t>.</a:t>
            </a:r>
          </a:p>
          <a:p>
            <a:pPr lvl="1">
              <a:lnSpc>
                <a:spcPct val="150000"/>
              </a:lnSpc>
            </a:pPr>
            <a:r>
              <a:rPr lang="id-ID" sz="2400" dirty="0" smtClean="0">
                <a:solidFill>
                  <a:schemeClr val="tx1"/>
                </a:solidFill>
              </a:rPr>
              <a:t>Magnetik atau ssd </a:t>
            </a:r>
            <a:endParaRPr lang="en-ID" sz="2400" dirty="0" smtClean="0">
              <a:solidFill>
                <a:schemeClr val="tx1"/>
              </a:solidFill>
            </a:endParaRPr>
          </a:p>
          <a:p>
            <a:pPr lvl="1">
              <a:lnSpc>
                <a:spcPct val="150000"/>
              </a:lnSpc>
            </a:pPr>
            <a:r>
              <a:rPr lang="id-ID" sz="2400" dirty="0" smtClean="0">
                <a:solidFill>
                  <a:schemeClr val="tx1"/>
                </a:solidFill>
              </a:rPr>
              <a:t>Persyaratan kinerja </a:t>
            </a:r>
            <a:endParaRPr lang="en-US" sz="2400" dirty="0">
              <a:solidFill>
                <a:schemeClr val="tx1"/>
              </a:solidFill>
            </a:endParaRPr>
          </a:p>
        </p:txBody>
      </p:sp>
      <p:sp>
        <p:nvSpPr>
          <p:cNvPr id="4" name="Date Placeholder 3"/>
          <p:cNvSpPr>
            <a:spLocks noGrp="1"/>
          </p:cNvSpPr>
          <p:nvPr>
            <p:ph type="dt" sz="half" idx="10"/>
          </p:nvPr>
        </p:nvSpPr>
        <p:spPr/>
        <p:txBody>
          <a:bodyPr/>
          <a:lstStyle/>
          <a:p>
            <a:fld id="{A62B5E6C-6FB4-4CE7-876B-9A12EBD72C6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83</a:t>
            </a:fld>
            <a:endParaRPr lang="id-ID" dirty="0"/>
          </a:p>
        </p:txBody>
      </p:sp>
    </p:spTree>
    <p:extLst>
      <p:ext uri="{BB962C8B-B14F-4D97-AF65-F5344CB8AC3E}">
        <p14:creationId xmlns:p14="http://schemas.microsoft.com/office/powerpoint/2010/main" val="27628343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Amazon EBS</a:t>
            </a:r>
            <a:endParaRPr lang="en-US"/>
          </a:p>
        </p:txBody>
      </p:sp>
      <p:sp>
        <p:nvSpPr>
          <p:cNvPr id="3" name="Content Placeholder 2"/>
          <p:cNvSpPr>
            <a:spLocks noGrp="1"/>
          </p:cNvSpPr>
          <p:nvPr>
            <p:ph idx="1"/>
          </p:nvPr>
        </p:nvSpPr>
        <p:spPr/>
        <p:txBody>
          <a:bodyPr>
            <a:noAutofit/>
          </a:bodyPr>
          <a:lstStyle/>
          <a:p>
            <a:pPr marL="0" indent="0">
              <a:buNone/>
            </a:pPr>
            <a:r>
              <a:rPr lang="en-US" sz="2200" b="1" dirty="0" smtClean="0">
                <a:solidFill>
                  <a:schemeClr val="tx1"/>
                </a:solidFill>
              </a:rPr>
              <a:t>Snapshots</a:t>
            </a:r>
          </a:p>
          <a:p>
            <a:pPr lvl="1">
              <a:lnSpc>
                <a:spcPct val="160000"/>
              </a:lnSpc>
              <a:buFont typeface="Wingdings" pitchFamily="2" charset="2"/>
              <a:buChar char="ü"/>
            </a:pPr>
            <a:r>
              <a:rPr lang="en-US" sz="2200" dirty="0" smtClean="0">
                <a:solidFill>
                  <a:schemeClr val="tx1"/>
                </a:solidFill>
              </a:rPr>
              <a:t>Point-in-time snapshots</a:t>
            </a:r>
          </a:p>
          <a:p>
            <a:pPr lvl="1">
              <a:lnSpc>
                <a:spcPct val="160000"/>
              </a:lnSpc>
              <a:buFont typeface="Wingdings" pitchFamily="2" charset="2"/>
              <a:buChar char="ü"/>
            </a:pPr>
            <a:r>
              <a:rPr lang="en-ID" sz="2200" dirty="0" err="1" smtClean="0">
                <a:solidFill>
                  <a:schemeClr val="tx1"/>
                </a:solidFill>
              </a:rPr>
              <a:t>Memb</a:t>
            </a:r>
            <a:r>
              <a:rPr lang="id-ID" sz="2200" dirty="0" smtClean="0">
                <a:solidFill>
                  <a:schemeClr val="tx1"/>
                </a:solidFill>
              </a:rPr>
              <a:t>uat volume baru kapan saja.</a:t>
            </a:r>
            <a:endParaRPr lang="en-US" sz="2200" dirty="0" smtClean="0">
              <a:solidFill>
                <a:schemeClr val="tx1"/>
              </a:solidFill>
            </a:endParaRPr>
          </a:p>
          <a:p>
            <a:pPr marL="0" indent="0">
              <a:buNone/>
            </a:pPr>
            <a:r>
              <a:rPr lang="en-US" sz="2200" b="1" dirty="0" smtClean="0">
                <a:solidFill>
                  <a:schemeClr val="tx1"/>
                </a:solidFill>
              </a:rPr>
              <a:t>Encryption</a:t>
            </a:r>
            <a:endParaRPr lang="en-US" sz="2200" b="1" dirty="0">
              <a:solidFill>
                <a:schemeClr val="tx1"/>
              </a:solidFill>
            </a:endParaRPr>
          </a:p>
          <a:p>
            <a:pPr lvl="1">
              <a:lnSpc>
                <a:spcPct val="160000"/>
              </a:lnSpc>
              <a:buFont typeface="Wingdings" pitchFamily="2" charset="2"/>
              <a:buChar char="ü"/>
            </a:pPr>
            <a:r>
              <a:rPr lang="id-ID" sz="2200" dirty="0">
                <a:solidFill>
                  <a:schemeClr val="tx1"/>
                </a:solidFill>
              </a:rPr>
              <a:t>Volume EBS </a:t>
            </a:r>
            <a:r>
              <a:rPr lang="id-ID" sz="2200" dirty="0" smtClean="0">
                <a:solidFill>
                  <a:schemeClr val="tx1"/>
                </a:solidFill>
              </a:rPr>
              <a:t>terenkripsi</a:t>
            </a:r>
            <a:endParaRPr lang="en-ID" sz="2200" dirty="0" smtClean="0">
              <a:solidFill>
                <a:schemeClr val="tx1"/>
              </a:solidFill>
            </a:endParaRPr>
          </a:p>
          <a:p>
            <a:pPr lvl="1">
              <a:lnSpc>
                <a:spcPct val="160000"/>
              </a:lnSpc>
              <a:buFont typeface="Wingdings" pitchFamily="2" charset="2"/>
              <a:buChar char="ü"/>
            </a:pPr>
            <a:r>
              <a:rPr lang="en-ID" sz="2200" dirty="0" smtClean="0">
                <a:solidFill>
                  <a:schemeClr val="tx1"/>
                </a:solidFill>
              </a:rPr>
              <a:t>T</a:t>
            </a:r>
            <a:r>
              <a:rPr lang="id-ID" sz="2200" dirty="0" smtClean="0">
                <a:solidFill>
                  <a:schemeClr val="tx1"/>
                </a:solidFill>
              </a:rPr>
              <a:t>anpa </a:t>
            </a:r>
            <a:r>
              <a:rPr lang="id-ID" sz="2200" dirty="0">
                <a:solidFill>
                  <a:schemeClr val="tx1"/>
                </a:solidFill>
              </a:rPr>
              <a:t>biaya </a:t>
            </a:r>
            <a:r>
              <a:rPr lang="id-ID" sz="2200" dirty="0" smtClean="0">
                <a:solidFill>
                  <a:schemeClr val="tx1"/>
                </a:solidFill>
              </a:rPr>
              <a:t>tambahan</a:t>
            </a:r>
            <a:endParaRPr lang="en-US" sz="2200" dirty="0" smtClean="0">
              <a:solidFill>
                <a:schemeClr val="tx1"/>
              </a:solidFill>
            </a:endParaRPr>
          </a:p>
          <a:p>
            <a:pPr marL="0" indent="0">
              <a:buNone/>
            </a:pPr>
            <a:r>
              <a:rPr lang="en-US" sz="2200" b="1" dirty="0" smtClean="0">
                <a:solidFill>
                  <a:schemeClr val="tx1"/>
                </a:solidFill>
              </a:rPr>
              <a:t>Elasticity</a:t>
            </a:r>
          </a:p>
          <a:p>
            <a:pPr lvl="1">
              <a:lnSpc>
                <a:spcPct val="170000"/>
              </a:lnSpc>
              <a:buFont typeface="Wingdings" pitchFamily="2" charset="2"/>
              <a:buChar char="ü"/>
            </a:pPr>
            <a:r>
              <a:rPr lang="en-ID" sz="2200" dirty="0" smtClean="0">
                <a:solidFill>
                  <a:schemeClr val="tx1"/>
                </a:solidFill>
              </a:rPr>
              <a:t>men</a:t>
            </a:r>
            <a:r>
              <a:rPr lang="id-ID" sz="2200" dirty="0" smtClean="0">
                <a:solidFill>
                  <a:schemeClr val="tx1"/>
                </a:solidFill>
              </a:rPr>
              <a:t>ingkatkan kapasitas</a:t>
            </a:r>
            <a:endParaRPr lang="en-ID" sz="2200" dirty="0" smtClean="0">
              <a:solidFill>
                <a:schemeClr val="tx1"/>
              </a:solidFill>
            </a:endParaRPr>
          </a:p>
          <a:p>
            <a:pPr lvl="1">
              <a:lnSpc>
                <a:spcPct val="170000"/>
              </a:lnSpc>
              <a:buFont typeface="Wingdings" pitchFamily="2" charset="2"/>
              <a:buChar char="ü"/>
            </a:pPr>
            <a:r>
              <a:rPr lang="en-ID" sz="2200" dirty="0" err="1" smtClean="0">
                <a:solidFill>
                  <a:schemeClr val="tx1"/>
                </a:solidFill>
              </a:rPr>
              <a:t>mengu</a:t>
            </a:r>
            <a:r>
              <a:rPr lang="id-ID" sz="2200" dirty="0" smtClean="0">
                <a:solidFill>
                  <a:schemeClr val="tx1"/>
                </a:solidFill>
              </a:rPr>
              <a:t>bah </a:t>
            </a:r>
            <a:r>
              <a:rPr lang="id-ID" sz="2200" dirty="0">
                <a:solidFill>
                  <a:schemeClr val="tx1"/>
                </a:solidFill>
              </a:rPr>
              <a:t>ke jenis yang </a:t>
            </a:r>
            <a:r>
              <a:rPr lang="id-ID" sz="2200" dirty="0" smtClean="0">
                <a:solidFill>
                  <a:schemeClr val="tx1"/>
                </a:solidFill>
              </a:rPr>
              <a:t>berbeda</a:t>
            </a:r>
            <a:endParaRPr lang="en-US" sz="2200" dirty="0">
              <a:solidFill>
                <a:schemeClr val="tx1"/>
              </a:solidFill>
            </a:endParaRPr>
          </a:p>
        </p:txBody>
      </p:sp>
      <p:sp>
        <p:nvSpPr>
          <p:cNvPr id="4" name="Date Placeholder 3"/>
          <p:cNvSpPr>
            <a:spLocks noGrp="1"/>
          </p:cNvSpPr>
          <p:nvPr>
            <p:ph type="dt" sz="half" idx="10"/>
          </p:nvPr>
        </p:nvSpPr>
        <p:spPr/>
        <p:txBody>
          <a:bodyPr/>
          <a:lstStyle/>
          <a:p>
            <a:fld id="{9FB78F95-E6D1-4B4C-9B3B-064425A63AB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84</a:t>
            </a:fld>
            <a:endParaRPr lang="id-ID" dirty="0"/>
          </a:p>
        </p:txBody>
      </p:sp>
      <p:pic>
        <p:nvPicPr>
          <p:cNvPr id="7" name="Picture 6"/>
          <p:cNvPicPr>
            <a:picLocks noChangeAspect="1"/>
          </p:cNvPicPr>
          <p:nvPr/>
        </p:nvPicPr>
        <p:blipFill>
          <a:blip r:embed="rId2"/>
          <a:stretch>
            <a:fillRect/>
          </a:stretch>
        </p:blipFill>
        <p:spPr>
          <a:xfrm>
            <a:off x="7429500" y="1203826"/>
            <a:ext cx="1714500" cy="4429125"/>
          </a:xfrm>
          <a:prstGeom prst="rect">
            <a:avLst/>
          </a:prstGeom>
        </p:spPr>
      </p:pic>
    </p:spTree>
    <p:extLst>
      <p:ext uri="{BB962C8B-B14F-4D97-AF65-F5344CB8AC3E}">
        <p14:creationId xmlns:p14="http://schemas.microsoft.com/office/powerpoint/2010/main" val="15304627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Kesimpulan</a:t>
            </a:r>
            <a:r>
              <a:rPr lang="en-ID" dirty="0" smtClean="0"/>
              <a:t> </a:t>
            </a:r>
            <a:endParaRPr lang="en-US" dirty="0"/>
          </a:p>
        </p:txBody>
      </p:sp>
      <p:sp>
        <p:nvSpPr>
          <p:cNvPr id="3" name="Content Placeholder 2"/>
          <p:cNvSpPr>
            <a:spLocks noGrp="1"/>
          </p:cNvSpPr>
          <p:nvPr>
            <p:ph idx="1"/>
          </p:nvPr>
        </p:nvSpPr>
        <p:spPr/>
        <p:txBody>
          <a:bodyPr/>
          <a:lstStyle/>
          <a:p>
            <a:pPr marL="0" indent="0">
              <a:buNone/>
            </a:pPr>
            <a:r>
              <a:rPr lang="en-US" sz="2800" dirty="0" err="1" smtClean="0">
                <a:solidFill>
                  <a:schemeClr val="tx1"/>
                </a:solidFill>
              </a:rPr>
              <a:t>Fitur</a:t>
            </a:r>
            <a:r>
              <a:rPr lang="en-US" sz="2800" dirty="0" smtClean="0">
                <a:solidFill>
                  <a:schemeClr val="tx1"/>
                </a:solidFill>
              </a:rPr>
              <a:t>: </a:t>
            </a:r>
          </a:p>
          <a:p>
            <a:pPr lvl="1">
              <a:lnSpc>
                <a:spcPct val="150000"/>
              </a:lnSpc>
              <a:buFont typeface="Wingdings" panose="05000000000000000000" pitchFamily="2" charset="2"/>
              <a:buChar char="ü"/>
            </a:pPr>
            <a:r>
              <a:rPr lang="en-ID" sz="2400" dirty="0" smtClean="0">
                <a:solidFill>
                  <a:schemeClr val="tx1"/>
                </a:solidFill>
              </a:rPr>
              <a:t>P</a:t>
            </a:r>
            <a:r>
              <a:rPr lang="id-ID" sz="2400" dirty="0" smtClean="0">
                <a:solidFill>
                  <a:schemeClr val="tx1"/>
                </a:solidFill>
              </a:rPr>
              <a:t>enyimpanan </a:t>
            </a:r>
            <a:r>
              <a:rPr lang="id-ID" sz="2400" dirty="0">
                <a:solidFill>
                  <a:schemeClr val="tx1"/>
                </a:solidFill>
              </a:rPr>
              <a:t>blok yang persisten dan dapat disesuaikan untuk instance EC2 </a:t>
            </a:r>
            <a:endParaRPr lang="en-ID" sz="2400" dirty="0" smtClean="0">
              <a:solidFill>
                <a:schemeClr val="tx1"/>
              </a:solidFill>
            </a:endParaRPr>
          </a:p>
          <a:p>
            <a:pPr lvl="1">
              <a:lnSpc>
                <a:spcPct val="150000"/>
              </a:lnSpc>
              <a:buFont typeface="Wingdings" panose="05000000000000000000" pitchFamily="2" charset="2"/>
              <a:buChar char="ü"/>
            </a:pPr>
            <a:r>
              <a:rPr lang="id-ID" sz="2400" dirty="0" smtClean="0">
                <a:solidFill>
                  <a:schemeClr val="tx1"/>
                </a:solidFill>
              </a:rPr>
              <a:t>Jenis </a:t>
            </a:r>
            <a:r>
              <a:rPr lang="id-ID" sz="2400" dirty="0">
                <a:solidFill>
                  <a:schemeClr val="tx1"/>
                </a:solidFill>
              </a:rPr>
              <a:t>HDD dan SSD </a:t>
            </a:r>
            <a:endParaRPr lang="en-ID" sz="2400" dirty="0" smtClean="0">
              <a:solidFill>
                <a:schemeClr val="tx1"/>
              </a:solidFill>
            </a:endParaRPr>
          </a:p>
          <a:p>
            <a:pPr lvl="1">
              <a:lnSpc>
                <a:spcPct val="150000"/>
              </a:lnSpc>
              <a:buFont typeface="Wingdings" panose="05000000000000000000" pitchFamily="2" charset="2"/>
              <a:buChar char="ü"/>
            </a:pPr>
            <a:r>
              <a:rPr lang="en-ID" sz="2400" dirty="0" err="1" smtClean="0">
                <a:solidFill>
                  <a:schemeClr val="tx1"/>
                </a:solidFill>
              </a:rPr>
              <a:t>rangkap</a:t>
            </a:r>
            <a:r>
              <a:rPr lang="id-ID" sz="2400" dirty="0" smtClean="0">
                <a:solidFill>
                  <a:schemeClr val="tx1"/>
                </a:solidFill>
              </a:rPr>
              <a:t> </a:t>
            </a:r>
            <a:r>
              <a:rPr lang="id-ID" sz="2400" dirty="0">
                <a:solidFill>
                  <a:schemeClr val="tx1"/>
                </a:solidFill>
              </a:rPr>
              <a:t>dalam Zona Ketersediaan yang </a:t>
            </a:r>
            <a:r>
              <a:rPr lang="id-ID" sz="2400" dirty="0" smtClean="0">
                <a:solidFill>
                  <a:schemeClr val="tx1"/>
                </a:solidFill>
              </a:rPr>
              <a:t>sama</a:t>
            </a:r>
            <a:endParaRPr lang="en-ID" sz="2400" dirty="0" smtClean="0">
              <a:solidFill>
                <a:schemeClr val="tx1"/>
              </a:solidFill>
            </a:endParaRPr>
          </a:p>
          <a:p>
            <a:pPr lvl="1">
              <a:lnSpc>
                <a:spcPct val="150000"/>
              </a:lnSpc>
              <a:buFont typeface="Wingdings" panose="05000000000000000000" pitchFamily="2" charset="2"/>
              <a:buChar char="ü"/>
            </a:pPr>
            <a:r>
              <a:rPr lang="id-ID" sz="2400" dirty="0" smtClean="0">
                <a:solidFill>
                  <a:schemeClr val="tx1"/>
                </a:solidFill>
              </a:rPr>
              <a:t>Enkripsi </a:t>
            </a:r>
            <a:r>
              <a:rPr lang="id-ID" sz="2400" dirty="0">
                <a:solidFill>
                  <a:schemeClr val="tx1"/>
                </a:solidFill>
              </a:rPr>
              <a:t>yang mudah dan transparan Volume elastis </a:t>
            </a:r>
            <a:endParaRPr lang="en-ID" sz="2400" dirty="0" smtClean="0">
              <a:solidFill>
                <a:schemeClr val="tx1"/>
              </a:solidFill>
            </a:endParaRPr>
          </a:p>
          <a:p>
            <a:pPr lvl="1">
              <a:lnSpc>
                <a:spcPct val="150000"/>
              </a:lnSpc>
              <a:buFont typeface="Wingdings" panose="05000000000000000000" pitchFamily="2" charset="2"/>
              <a:buChar char="ü"/>
            </a:pPr>
            <a:r>
              <a:rPr lang="id-ID" sz="2400" dirty="0" smtClean="0">
                <a:solidFill>
                  <a:schemeClr val="tx1"/>
                </a:solidFill>
              </a:rPr>
              <a:t>Cadangkan </a:t>
            </a:r>
            <a:r>
              <a:rPr lang="id-ID" sz="2400" dirty="0">
                <a:solidFill>
                  <a:schemeClr val="tx1"/>
                </a:solidFill>
              </a:rPr>
              <a:t>menggunakan </a:t>
            </a:r>
            <a:r>
              <a:rPr lang="id-ID" sz="2400" dirty="0" smtClean="0">
                <a:solidFill>
                  <a:schemeClr val="tx1"/>
                </a:solidFill>
              </a:rPr>
              <a:t>snapsho</a:t>
            </a:r>
            <a:r>
              <a:rPr lang="en-ID" sz="2400" dirty="0" err="1" smtClean="0">
                <a:solidFill>
                  <a:schemeClr val="tx1"/>
                </a:solidFill>
              </a:rPr>
              <a:t>ts</a:t>
            </a:r>
            <a:r>
              <a:rPr lang="en-US" sz="1600" dirty="0" smtClean="0">
                <a:solidFill>
                  <a:schemeClr val="tx1"/>
                </a:solidFill>
              </a:rPr>
              <a:t/>
            </a:r>
            <a:br>
              <a:rPr lang="en-US" sz="1600" dirty="0" smtClean="0">
                <a:solidFill>
                  <a:schemeClr val="tx1"/>
                </a:solidFill>
              </a:rPr>
            </a:br>
            <a:endParaRPr lang="en-US" sz="1600" dirty="0">
              <a:solidFill>
                <a:schemeClr val="tx1"/>
              </a:solidFill>
            </a:endParaRPr>
          </a:p>
        </p:txBody>
      </p:sp>
      <p:sp>
        <p:nvSpPr>
          <p:cNvPr id="4" name="Date Placeholder 3"/>
          <p:cNvSpPr>
            <a:spLocks noGrp="1"/>
          </p:cNvSpPr>
          <p:nvPr>
            <p:ph type="dt" sz="half" idx="10"/>
          </p:nvPr>
        </p:nvSpPr>
        <p:spPr/>
        <p:txBody>
          <a:bodyPr/>
          <a:lstStyle/>
          <a:p>
            <a:fld id="{A93E00C5-6485-416D-813E-AE626BBA009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85</a:t>
            </a:fld>
            <a:endParaRPr lang="id-ID" dirty="0"/>
          </a:p>
        </p:txBody>
      </p:sp>
    </p:spTree>
    <p:extLst>
      <p:ext uri="{BB962C8B-B14F-4D97-AF65-F5344CB8AC3E}">
        <p14:creationId xmlns:p14="http://schemas.microsoft.com/office/powerpoint/2010/main" val="5477784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50000"/>
              </a:lnSpc>
            </a:pPr>
            <a:r>
              <a:rPr lang="en-US" dirty="0">
                <a:solidFill>
                  <a:schemeClr val="tx1"/>
                </a:solidFill>
              </a:rPr>
              <a:t>Amazon Simple Storage </a:t>
            </a:r>
            <a:r>
              <a:rPr lang="en-US" dirty="0" smtClean="0">
                <a:solidFill>
                  <a:schemeClr val="tx1"/>
                </a:solidFill>
              </a:rPr>
              <a:t>Service (S3</a:t>
            </a:r>
            <a:r>
              <a:rPr lang="en-US" dirty="0">
                <a:solidFill>
                  <a:schemeClr val="tx1"/>
                </a:solidFill>
              </a:rPr>
              <a:t>) </a:t>
            </a:r>
          </a:p>
        </p:txBody>
      </p:sp>
      <p:sp>
        <p:nvSpPr>
          <p:cNvPr id="4" name="Date Placeholder 3"/>
          <p:cNvSpPr>
            <a:spLocks noGrp="1"/>
          </p:cNvSpPr>
          <p:nvPr>
            <p:ph type="dt" sz="half" idx="10"/>
          </p:nvPr>
        </p:nvSpPr>
        <p:spPr/>
        <p:txBody>
          <a:bodyPr/>
          <a:lstStyle/>
          <a:p>
            <a:fld id="{1670BFDA-C14C-44E0-83AD-E73BA2213299}"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86</a:t>
            </a:fld>
            <a:endParaRPr lang="id-ID" dirty="0"/>
          </a:p>
        </p:txBody>
      </p:sp>
    </p:spTree>
    <p:extLst>
      <p:ext uri="{BB962C8B-B14F-4D97-AF65-F5344CB8AC3E}">
        <p14:creationId xmlns:p14="http://schemas.microsoft.com/office/powerpoint/2010/main" val="15239772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Amazon S3 </a:t>
            </a:r>
          </a:p>
        </p:txBody>
      </p:sp>
      <p:sp>
        <p:nvSpPr>
          <p:cNvPr id="3" name="Content Placeholder 2"/>
          <p:cNvSpPr>
            <a:spLocks noGrp="1"/>
          </p:cNvSpPr>
          <p:nvPr>
            <p:ph idx="1"/>
          </p:nvPr>
        </p:nvSpPr>
        <p:spPr/>
        <p:txBody>
          <a:bodyPr anchor="ctr">
            <a:normAutofit/>
          </a:bodyPr>
          <a:lstStyle/>
          <a:p>
            <a:pPr>
              <a:lnSpc>
                <a:spcPct val="150000"/>
              </a:lnSpc>
            </a:pPr>
            <a:r>
              <a:rPr lang="en-US" sz="2400" dirty="0" err="1" smtClean="0">
                <a:solidFill>
                  <a:schemeClr val="tx1"/>
                </a:solidFill>
              </a:rPr>
              <a:t>Fitur</a:t>
            </a:r>
            <a:r>
              <a:rPr lang="en-US" sz="2400" dirty="0" smtClean="0">
                <a:solidFill>
                  <a:schemeClr val="tx1"/>
                </a:solidFill>
              </a:rPr>
              <a:t> </a:t>
            </a:r>
            <a:endParaRPr lang="en-US" sz="2400" dirty="0">
              <a:solidFill>
                <a:schemeClr val="tx1"/>
              </a:solidFill>
            </a:endParaRPr>
          </a:p>
          <a:p>
            <a:pPr lvl="1">
              <a:lnSpc>
                <a:spcPct val="150000"/>
              </a:lnSpc>
              <a:buFont typeface="Wingdings" panose="05000000000000000000" pitchFamily="2" charset="2"/>
              <a:buChar char="ü"/>
            </a:pPr>
            <a:r>
              <a:rPr lang="en-ID" sz="2400" dirty="0" smtClean="0">
                <a:solidFill>
                  <a:schemeClr val="tx1"/>
                </a:solidFill>
              </a:rPr>
              <a:t>L</a:t>
            </a:r>
            <a:r>
              <a:rPr lang="id-ID" sz="2400" dirty="0" smtClean="0">
                <a:solidFill>
                  <a:schemeClr val="tx1"/>
                </a:solidFill>
              </a:rPr>
              <a:t>ayanan penyimpanan cloud yang dikelola sepenuhnya</a:t>
            </a:r>
            <a:endParaRPr lang="en-ID" sz="2400" dirty="0" smtClean="0">
              <a:solidFill>
                <a:schemeClr val="tx1"/>
              </a:solidFill>
            </a:endParaRPr>
          </a:p>
          <a:p>
            <a:pPr lvl="1">
              <a:lnSpc>
                <a:spcPct val="150000"/>
              </a:lnSpc>
              <a:buFont typeface="Wingdings" panose="05000000000000000000" pitchFamily="2" charset="2"/>
              <a:buChar char="ü"/>
            </a:pPr>
            <a:r>
              <a:rPr lang="en-ID" sz="2400" dirty="0" smtClean="0">
                <a:solidFill>
                  <a:schemeClr val="tx1"/>
                </a:solidFill>
              </a:rPr>
              <a:t> </a:t>
            </a:r>
            <a:r>
              <a:rPr lang="en-ID" sz="2400" dirty="0" err="1" smtClean="0">
                <a:solidFill>
                  <a:schemeClr val="tx1"/>
                </a:solidFill>
              </a:rPr>
              <a:t>keamanan</a:t>
            </a:r>
            <a:r>
              <a:rPr lang="en-ID" sz="2400" dirty="0" smtClean="0">
                <a:solidFill>
                  <a:schemeClr val="tx1"/>
                </a:solidFill>
              </a:rPr>
              <a:t> </a:t>
            </a:r>
            <a:r>
              <a:rPr lang="en-ID" sz="2400" dirty="0" err="1" smtClean="0">
                <a:solidFill>
                  <a:schemeClr val="tx1"/>
                </a:solidFill>
              </a:rPr>
              <a:t>kontrol</a:t>
            </a:r>
            <a:r>
              <a:rPr lang="en-ID" sz="2400" dirty="0" smtClean="0">
                <a:solidFill>
                  <a:schemeClr val="tx1"/>
                </a:solidFill>
              </a:rPr>
              <a:t> yang </a:t>
            </a:r>
            <a:r>
              <a:rPr lang="en-ID" sz="2400" dirty="0" err="1" smtClean="0">
                <a:solidFill>
                  <a:schemeClr val="tx1"/>
                </a:solidFill>
              </a:rPr>
              <a:t>baik</a:t>
            </a:r>
            <a:r>
              <a:rPr lang="en-ID" sz="2400" dirty="0" smtClean="0">
                <a:solidFill>
                  <a:schemeClr val="tx1"/>
                </a:solidFill>
              </a:rPr>
              <a:t>. </a:t>
            </a:r>
            <a:endParaRPr lang="en-US" sz="2400" dirty="0" smtClean="0">
              <a:solidFill>
                <a:schemeClr val="tx1"/>
              </a:solidFill>
            </a:endParaRPr>
          </a:p>
          <a:p>
            <a:pPr>
              <a:lnSpc>
                <a:spcPct val="150000"/>
              </a:lnSpc>
            </a:pPr>
            <a:r>
              <a:rPr lang="en-US" sz="2400" dirty="0" err="1" smtClean="0">
                <a:solidFill>
                  <a:schemeClr val="tx1"/>
                </a:solidFill>
              </a:rPr>
              <a:t>Fungsi</a:t>
            </a:r>
            <a:r>
              <a:rPr lang="en-US" sz="2400" dirty="0" smtClean="0">
                <a:solidFill>
                  <a:schemeClr val="tx1"/>
                </a:solidFill>
              </a:rPr>
              <a:t> </a:t>
            </a:r>
          </a:p>
          <a:p>
            <a:pPr lvl="1">
              <a:lnSpc>
                <a:spcPct val="150000"/>
              </a:lnSpc>
              <a:buFont typeface="Wingdings" panose="05000000000000000000" pitchFamily="2" charset="2"/>
              <a:buChar char="ü"/>
            </a:pPr>
            <a:r>
              <a:rPr lang="en-ID" sz="2400" dirty="0" err="1" smtClean="0">
                <a:solidFill>
                  <a:schemeClr val="tx1"/>
                </a:solidFill>
              </a:rPr>
              <a:t>Penyimpanan</a:t>
            </a:r>
            <a:r>
              <a:rPr lang="en-ID" sz="2400" dirty="0" smtClean="0">
                <a:solidFill>
                  <a:schemeClr val="tx1"/>
                </a:solidFill>
              </a:rPr>
              <a:t> </a:t>
            </a:r>
            <a:r>
              <a:rPr lang="id-ID" sz="2400" dirty="0" smtClean="0">
                <a:solidFill>
                  <a:schemeClr val="tx1"/>
                </a:solidFill>
              </a:rPr>
              <a:t>yang </a:t>
            </a:r>
            <a:r>
              <a:rPr lang="id-ID" sz="2400" dirty="0">
                <a:solidFill>
                  <a:schemeClr val="tx1"/>
                </a:solidFill>
              </a:rPr>
              <a:t>jumlahnya hampir tak </a:t>
            </a:r>
            <a:r>
              <a:rPr lang="id-ID" sz="2400" dirty="0" smtClean="0">
                <a:solidFill>
                  <a:schemeClr val="tx1"/>
                </a:solidFill>
              </a:rPr>
              <a:t>terbatas</a:t>
            </a:r>
            <a:r>
              <a:rPr lang="en-ID" sz="2400" dirty="0" smtClean="0">
                <a:solidFill>
                  <a:schemeClr val="tx1"/>
                </a:solidFill>
              </a:rPr>
              <a:t>.</a:t>
            </a:r>
          </a:p>
          <a:p>
            <a:pPr lvl="1">
              <a:lnSpc>
                <a:spcPct val="150000"/>
              </a:lnSpc>
              <a:buFont typeface="Wingdings" panose="05000000000000000000" pitchFamily="2" charset="2"/>
              <a:buChar char="ü"/>
            </a:pPr>
            <a:r>
              <a:rPr lang="id-ID" sz="2400" dirty="0" smtClean="0">
                <a:solidFill>
                  <a:schemeClr val="tx1"/>
                </a:solidFill>
              </a:rPr>
              <a:t>Akses kapan, </a:t>
            </a:r>
            <a:r>
              <a:rPr lang="en-ID" sz="2400" dirty="0" smtClean="0">
                <a:solidFill>
                  <a:schemeClr val="tx1"/>
                </a:solidFill>
              </a:rPr>
              <a:t> </a:t>
            </a:r>
            <a:r>
              <a:rPr lang="en-ID" sz="2400" dirty="0" err="1" smtClean="0">
                <a:solidFill>
                  <a:schemeClr val="tx1"/>
                </a:solidFill>
              </a:rPr>
              <a:t>atau</a:t>
            </a:r>
            <a:r>
              <a:rPr lang="en-ID" sz="2400" dirty="0" smtClean="0">
                <a:solidFill>
                  <a:schemeClr val="tx1"/>
                </a:solidFill>
              </a:rPr>
              <a:t> </a:t>
            </a:r>
            <a:r>
              <a:rPr lang="id-ID" sz="2400" dirty="0" smtClean="0">
                <a:solidFill>
                  <a:schemeClr val="tx1"/>
                </a:solidFill>
              </a:rPr>
              <a:t>dari </a:t>
            </a:r>
            <a:r>
              <a:rPr lang="id-ID" sz="2400" dirty="0">
                <a:solidFill>
                  <a:schemeClr val="tx1"/>
                </a:solidFill>
              </a:rPr>
              <a:t>mana saja</a:t>
            </a:r>
            <a:endParaRPr lang="en-US" sz="2400" dirty="0">
              <a:solidFill>
                <a:schemeClr val="tx1"/>
              </a:solidFill>
            </a:endParaRPr>
          </a:p>
        </p:txBody>
      </p:sp>
      <p:sp>
        <p:nvSpPr>
          <p:cNvPr id="4" name="Date Placeholder 3"/>
          <p:cNvSpPr>
            <a:spLocks noGrp="1"/>
          </p:cNvSpPr>
          <p:nvPr>
            <p:ph type="dt" sz="half" idx="10"/>
          </p:nvPr>
        </p:nvSpPr>
        <p:spPr/>
        <p:txBody>
          <a:bodyPr/>
          <a:lstStyle/>
          <a:p>
            <a:fld id="{7D8ACC57-05A6-4930-9ABD-908411E6505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87</a:t>
            </a:fld>
            <a:endParaRPr lang="id-ID" dirty="0"/>
          </a:p>
        </p:txBody>
      </p:sp>
    </p:spTree>
    <p:extLst>
      <p:ext uri="{BB962C8B-B14F-4D97-AF65-F5344CB8AC3E}">
        <p14:creationId xmlns:p14="http://schemas.microsoft.com/office/powerpoint/2010/main" val="2506678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smtClean="0"/>
              <a:t>Memulai</a:t>
            </a:r>
            <a:r>
              <a:rPr lang="en-ID" dirty="0" smtClean="0"/>
              <a:t> </a:t>
            </a:r>
            <a:r>
              <a:rPr lang="en-ID" dirty="0" err="1" smtClean="0"/>
              <a:t>dengan</a:t>
            </a:r>
            <a:r>
              <a:rPr lang="en-ID" dirty="0" smtClean="0"/>
              <a:t> S3</a:t>
            </a:r>
            <a:endParaRPr lang="en-US" dirty="0"/>
          </a:p>
        </p:txBody>
      </p:sp>
      <p:pic>
        <p:nvPicPr>
          <p:cNvPr id="7" name="Content Placeholder 6"/>
          <p:cNvPicPr>
            <a:picLocks noGrp="1" noChangeAspect="1"/>
          </p:cNvPicPr>
          <p:nvPr>
            <p:ph idx="1"/>
          </p:nvPr>
        </p:nvPicPr>
        <p:blipFill>
          <a:blip r:embed="rId2"/>
          <a:stretch>
            <a:fillRect/>
          </a:stretch>
        </p:blipFill>
        <p:spPr>
          <a:xfrm>
            <a:off x="1400968" y="1866900"/>
            <a:ext cx="6692273" cy="4085283"/>
          </a:xfrm>
          <a:prstGeom prst="rect">
            <a:avLst/>
          </a:prstGeom>
        </p:spPr>
      </p:pic>
      <p:sp>
        <p:nvSpPr>
          <p:cNvPr id="4" name="Date Placeholder 3"/>
          <p:cNvSpPr>
            <a:spLocks noGrp="1"/>
          </p:cNvSpPr>
          <p:nvPr>
            <p:ph type="dt" sz="half" idx="10"/>
          </p:nvPr>
        </p:nvSpPr>
        <p:spPr/>
        <p:txBody>
          <a:bodyPr/>
          <a:lstStyle/>
          <a:p>
            <a:fld id="{F2E14AAB-F494-42C5-8D28-708D43B05BD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88</a:t>
            </a:fld>
            <a:endParaRPr lang="id-ID" dirty="0"/>
          </a:p>
        </p:txBody>
      </p:sp>
    </p:spTree>
    <p:extLst>
      <p:ext uri="{BB962C8B-B14F-4D97-AF65-F5344CB8AC3E}">
        <p14:creationId xmlns:p14="http://schemas.microsoft.com/office/powerpoint/2010/main" val="379092605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D" dirty="0" err="1" smtClean="0"/>
              <a:t>Memulai</a:t>
            </a:r>
            <a:r>
              <a:rPr lang="en-ID" dirty="0" smtClean="0"/>
              <a:t> </a:t>
            </a:r>
            <a:r>
              <a:rPr lang="en-ID" dirty="0" err="1" smtClean="0"/>
              <a:t>dengan</a:t>
            </a:r>
            <a:r>
              <a:rPr lang="en-ID" dirty="0" smtClean="0"/>
              <a:t> S3</a:t>
            </a:r>
            <a:endParaRPr lang="en-US" dirty="0"/>
          </a:p>
        </p:txBody>
      </p:sp>
      <p:pic>
        <p:nvPicPr>
          <p:cNvPr id="7" name="Content Placeholder 6"/>
          <p:cNvPicPr>
            <a:picLocks noGrp="1" noChangeAspect="1"/>
          </p:cNvPicPr>
          <p:nvPr>
            <p:ph idx="1"/>
          </p:nvPr>
        </p:nvPicPr>
        <p:blipFill>
          <a:blip r:embed="rId2"/>
          <a:stretch>
            <a:fillRect/>
          </a:stretch>
        </p:blipFill>
        <p:spPr>
          <a:xfrm>
            <a:off x="1143794" y="1919288"/>
            <a:ext cx="6896100" cy="3790950"/>
          </a:xfrm>
          <a:prstGeom prst="rect">
            <a:avLst/>
          </a:prstGeom>
        </p:spPr>
      </p:pic>
      <p:sp>
        <p:nvSpPr>
          <p:cNvPr id="4" name="Date Placeholder 3"/>
          <p:cNvSpPr>
            <a:spLocks noGrp="1"/>
          </p:cNvSpPr>
          <p:nvPr>
            <p:ph type="dt" sz="half" idx="10"/>
          </p:nvPr>
        </p:nvSpPr>
        <p:spPr/>
        <p:txBody>
          <a:bodyPr/>
          <a:lstStyle/>
          <a:p>
            <a:fld id="{458472B5-6A9A-402B-9D01-5A0A8CDBB14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89</a:t>
            </a:fld>
            <a:endParaRPr lang="id-ID" dirty="0"/>
          </a:p>
        </p:txBody>
      </p:sp>
    </p:spTree>
    <p:extLst>
      <p:ext uri="{BB962C8B-B14F-4D97-AF65-F5344CB8AC3E}">
        <p14:creationId xmlns:p14="http://schemas.microsoft.com/office/powerpoint/2010/main" val="1512051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Peta</a:t>
            </a:r>
            <a:r>
              <a:rPr lang="en-US" dirty="0" smtClean="0"/>
              <a:t> </a:t>
            </a:r>
            <a:r>
              <a:rPr lang="en-US" dirty="0" err="1" smtClean="0"/>
              <a:t>Infrastruktur</a:t>
            </a:r>
            <a:r>
              <a:rPr lang="en-US" dirty="0" smtClean="0"/>
              <a:t> </a:t>
            </a:r>
            <a:r>
              <a:rPr lang="en-US" dirty="0"/>
              <a:t>Global AWS</a:t>
            </a:r>
          </a:p>
        </p:txBody>
      </p:sp>
      <p:sp>
        <p:nvSpPr>
          <p:cNvPr id="4" name="Date Placeholder 3"/>
          <p:cNvSpPr>
            <a:spLocks noGrp="1"/>
          </p:cNvSpPr>
          <p:nvPr>
            <p:ph type="dt" sz="half" idx="10"/>
          </p:nvPr>
        </p:nvSpPr>
        <p:spPr/>
        <p:txBody>
          <a:bodyPr/>
          <a:lstStyle/>
          <a:p>
            <a:fld id="{018B9198-B285-4E13-A0E5-8D6E97C8ADB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16" y="1332946"/>
            <a:ext cx="6752288" cy="4861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6282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Dirancang untuk </a:t>
            </a:r>
            <a:r>
              <a:rPr lang="en-ID" dirty="0" smtClean="0"/>
              <a:t>scaling</a:t>
            </a:r>
            <a:r>
              <a:rPr lang="id-ID" dirty="0" smtClean="0"/>
              <a:t> </a:t>
            </a:r>
            <a:r>
              <a:rPr lang="id-ID" dirty="0"/>
              <a:t>tanpa batas</a:t>
            </a:r>
            <a:endParaRPr lang="en-US" dirty="0"/>
          </a:p>
        </p:txBody>
      </p:sp>
      <p:pic>
        <p:nvPicPr>
          <p:cNvPr id="7" name="Content Placeholder 6"/>
          <p:cNvPicPr>
            <a:picLocks noGrp="1" noChangeAspect="1"/>
          </p:cNvPicPr>
          <p:nvPr>
            <p:ph idx="1"/>
          </p:nvPr>
        </p:nvPicPr>
        <p:blipFill>
          <a:blip r:embed="rId2"/>
          <a:stretch>
            <a:fillRect/>
          </a:stretch>
        </p:blipFill>
        <p:spPr>
          <a:xfrm>
            <a:off x="710406" y="2081213"/>
            <a:ext cx="7762875" cy="3467100"/>
          </a:xfrm>
          <a:prstGeom prst="rect">
            <a:avLst/>
          </a:prstGeom>
        </p:spPr>
      </p:pic>
      <p:sp>
        <p:nvSpPr>
          <p:cNvPr id="4" name="Date Placeholder 3"/>
          <p:cNvSpPr>
            <a:spLocks noGrp="1"/>
          </p:cNvSpPr>
          <p:nvPr>
            <p:ph type="dt" sz="half" idx="10"/>
          </p:nvPr>
        </p:nvSpPr>
        <p:spPr/>
        <p:txBody>
          <a:bodyPr/>
          <a:lstStyle/>
          <a:p>
            <a:fld id="{353638F6-CC66-461B-9EFD-3E23C113825F}"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90</a:t>
            </a:fld>
            <a:endParaRPr lang="id-ID" dirty="0"/>
          </a:p>
        </p:txBody>
      </p:sp>
    </p:spTree>
    <p:extLst>
      <p:ext uri="{BB962C8B-B14F-4D97-AF65-F5344CB8AC3E}">
        <p14:creationId xmlns:p14="http://schemas.microsoft.com/office/powerpoint/2010/main" val="10849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akses</a:t>
            </a:r>
            <a:r>
              <a:rPr lang="en-US" dirty="0" smtClean="0"/>
              <a:t> data </a:t>
            </a:r>
            <a:r>
              <a:rPr lang="en-US" dirty="0" err="1" smtClean="0"/>
              <a:t>dimana</a:t>
            </a:r>
            <a:r>
              <a:rPr lang="en-US" dirty="0" smtClean="0"/>
              <a:t> </a:t>
            </a:r>
            <a:r>
              <a:rPr lang="en-US" dirty="0" err="1" smtClean="0"/>
              <a:t>saja</a:t>
            </a:r>
            <a:r>
              <a:rPr lang="en-US"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US" sz="2800" dirty="0"/>
              <a:t>AWS Management Console</a:t>
            </a:r>
          </a:p>
          <a:p>
            <a:pPr>
              <a:lnSpc>
                <a:spcPct val="150000"/>
              </a:lnSpc>
            </a:pPr>
            <a:r>
              <a:rPr lang="en-US" sz="2800" dirty="0"/>
              <a:t>AWS command line interface</a:t>
            </a:r>
          </a:p>
          <a:p>
            <a:pPr>
              <a:lnSpc>
                <a:spcPct val="150000"/>
              </a:lnSpc>
            </a:pPr>
            <a:r>
              <a:rPr lang="en-US" sz="2800" dirty="0"/>
              <a:t>AWS software development kits </a:t>
            </a:r>
            <a:br>
              <a:rPr lang="en-US" sz="2800" dirty="0"/>
            </a:br>
            <a:endParaRPr lang="en-US" sz="2800" dirty="0"/>
          </a:p>
        </p:txBody>
      </p:sp>
      <p:sp>
        <p:nvSpPr>
          <p:cNvPr id="4" name="Date Placeholder 3"/>
          <p:cNvSpPr>
            <a:spLocks noGrp="1"/>
          </p:cNvSpPr>
          <p:nvPr>
            <p:ph type="dt" sz="half" idx="10"/>
          </p:nvPr>
        </p:nvSpPr>
        <p:spPr/>
        <p:txBody>
          <a:bodyPr/>
          <a:lstStyle/>
          <a:p>
            <a:fld id="{832973CC-2950-4407-8F5B-58EBF262264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91</a:t>
            </a:fld>
            <a:endParaRPr lang="id-ID" dirty="0"/>
          </a:p>
        </p:txBody>
      </p:sp>
    </p:spTree>
    <p:extLst>
      <p:ext uri="{BB962C8B-B14F-4D97-AF65-F5344CB8AC3E}">
        <p14:creationId xmlns:p14="http://schemas.microsoft.com/office/powerpoint/2010/main" val="249070340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Common Use Cases </a:t>
            </a:r>
          </a:p>
        </p:txBody>
      </p:sp>
      <p:sp>
        <p:nvSpPr>
          <p:cNvPr id="3" name="Content Placeholder 2"/>
          <p:cNvSpPr>
            <a:spLocks noGrp="1"/>
          </p:cNvSpPr>
          <p:nvPr>
            <p:ph idx="1"/>
          </p:nvPr>
        </p:nvSpPr>
        <p:spPr/>
        <p:txBody>
          <a:bodyPr anchor="ctr">
            <a:normAutofit/>
          </a:bodyPr>
          <a:lstStyle/>
          <a:p>
            <a:pPr>
              <a:lnSpc>
                <a:spcPct val="150000"/>
              </a:lnSpc>
            </a:pPr>
            <a:r>
              <a:rPr lang="sv-SE" sz="2400" dirty="0" smtClean="0">
                <a:solidFill>
                  <a:schemeClr val="tx1"/>
                </a:solidFill>
              </a:rPr>
              <a:t>Menyimpan </a:t>
            </a:r>
            <a:r>
              <a:rPr lang="sv-SE" sz="2400" dirty="0">
                <a:solidFill>
                  <a:schemeClr val="tx1"/>
                </a:solidFill>
              </a:rPr>
              <a:t>aset aplikasi </a:t>
            </a:r>
            <a:endParaRPr lang="sv-SE" sz="2400" dirty="0" smtClean="0">
              <a:solidFill>
                <a:schemeClr val="tx1"/>
              </a:solidFill>
            </a:endParaRPr>
          </a:p>
          <a:p>
            <a:pPr>
              <a:lnSpc>
                <a:spcPct val="150000"/>
              </a:lnSpc>
            </a:pPr>
            <a:r>
              <a:rPr lang="sv-SE" sz="2400" dirty="0" smtClean="0">
                <a:solidFill>
                  <a:schemeClr val="tx1"/>
                </a:solidFill>
              </a:rPr>
              <a:t>Hosting </a:t>
            </a:r>
            <a:r>
              <a:rPr lang="sv-SE" sz="2400" dirty="0">
                <a:solidFill>
                  <a:schemeClr val="tx1"/>
                </a:solidFill>
              </a:rPr>
              <a:t>web statis </a:t>
            </a:r>
            <a:endParaRPr lang="sv-SE" sz="2400" dirty="0" smtClean="0">
              <a:solidFill>
                <a:schemeClr val="tx1"/>
              </a:solidFill>
            </a:endParaRPr>
          </a:p>
          <a:p>
            <a:pPr>
              <a:lnSpc>
                <a:spcPct val="150000"/>
              </a:lnSpc>
            </a:pPr>
            <a:r>
              <a:rPr lang="en-US" sz="2400" dirty="0"/>
              <a:t>Backup and disaster recovery (DR)</a:t>
            </a:r>
          </a:p>
          <a:p>
            <a:pPr>
              <a:lnSpc>
                <a:spcPct val="150000"/>
              </a:lnSpc>
            </a:pPr>
            <a:r>
              <a:rPr lang="sv-SE" sz="2400" dirty="0" smtClean="0">
                <a:solidFill>
                  <a:schemeClr val="tx1"/>
                </a:solidFill>
              </a:rPr>
              <a:t>Pementasan </a:t>
            </a:r>
            <a:r>
              <a:rPr lang="sv-SE" sz="2400" dirty="0">
                <a:solidFill>
                  <a:schemeClr val="tx1"/>
                </a:solidFill>
              </a:rPr>
              <a:t>area untuk data besar</a:t>
            </a:r>
            <a:endParaRPr lang="en-US" sz="2400" dirty="0">
              <a:solidFill>
                <a:schemeClr val="tx1"/>
              </a:solidFill>
            </a:endParaRPr>
          </a:p>
        </p:txBody>
      </p:sp>
      <p:sp>
        <p:nvSpPr>
          <p:cNvPr id="4" name="Date Placeholder 3"/>
          <p:cNvSpPr>
            <a:spLocks noGrp="1"/>
          </p:cNvSpPr>
          <p:nvPr>
            <p:ph type="dt" sz="half" idx="10"/>
          </p:nvPr>
        </p:nvSpPr>
        <p:spPr/>
        <p:txBody>
          <a:bodyPr/>
          <a:lstStyle/>
          <a:p>
            <a:fld id="{8EC04FDD-52A7-4378-8B0E-3BCB6FEC8A9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92</a:t>
            </a:fld>
            <a:endParaRPr lang="id-ID" dirty="0"/>
          </a:p>
        </p:txBody>
      </p:sp>
    </p:spTree>
    <p:extLst>
      <p:ext uri="{BB962C8B-B14F-4D97-AF65-F5344CB8AC3E}">
        <p14:creationId xmlns:p14="http://schemas.microsoft.com/office/powerpoint/2010/main" val="36988556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dirty="0" err="1" smtClean="0"/>
              <a:t>Kesimpulan</a:t>
            </a:r>
            <a:r>
              <a:rPr lang="en-ID" dirty="0" smtClean="0"/>
              <a:t> </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ID" sz="2400" dirty="0" smtClean="0">
                <a:solidFill>
                  <a:schemeClr val="tx1"/>
                </a:solidFill>
              </a:rPr>
              <a:t>L</a:t>
            </a:r>
            <a:r>
              <a:rPr lang="id-ID" sz="2400" dirty="0" smtClean="0">
                <a:solidFill>
                  <a:schemeClr val="tx1"/>
                </a:solidFill>
              </a:rPr>
              <a:t>ayanan </a:t>
            </a:r>
            <a:r>
              <a:rPr lang="id-ID" sz="2400" dirty="0">
                <a:solidFill>
                  <a:schemeClr val="tx1"/>
                </a:solidFill>
              </a:rPr>
              <a:t>penyimpanan cloud yang dikelola sepenuhnya </a:t>
            </a:r>
            <a:r>
              <a:rPr lang="en-ID" sz="2400" dirty="0" smtClean="0">
                <a:solidFill>
                  <a:schemeClr val="tx1"/>
                </a:solidFill>
              </a:rPr>
              <a:t>.</a:t>
            </a:r>
          </a:p>
          <a:p>
            <a:pPr>
              <a:lnSpc>
                <a:spcPct val="150000"/>
              </a:lnSpc>
            </a:pPr>
            <a:r>
              <a:rPr lang="en-ID" sz="2400" dirty="0" err="1" smtClean="0">
                <a:solidFill>
                  <a:schemeClr val="tx1"/>
                </a:solidFill>
              </a:rPr>
              <a:t>Penyimpanan</a:t>
            </a:r>
            <a:r>
              <a:rPr lang="en-ID" sz="2400" dirty="0" smtClean="0">
                <a:solidFill>
                  <a:schemeClr val="tx1"/>
                </a:solidFill>
              </a:rPr>
              <a:t> </a:t>
            </a:r>
            <a:r>
              <a:rPr lang="id-ID" sz="2400" dirty="0" smtClean="0">
                <a:solidFill>
                  <a:schemeClr val="tx1"/>
                </a:solidFill>
              </a:rPr>
              <a:t>yang </a:t>
            </a:r>
            <a:r>
              <a:rPr lang="id-ID" sz="2400" dirty="0">
                <a:solidFill>
                  <a:schemeClr val="tx1"/>
                </a:solidFill>
              </a:rPr>
              <a:t>jumlahnya hampir tak </a:t>
            </a:r>
            <a:r>
              <a:rPr lang="id-ID" sz="2400" dirty="0" smtClean="0">
                <a:solidFill>
                  <a:schemeClr val="tx1"/>
                </a:solidFill>
              </a:rPr>
              <a:t>terbatas</a:t>
            </a:r>
            <a:r>
              <a:rPr lang="en-ID" sz="2400" dirty="0" smtClean="0">
                <a:solidFill>
                  <a:schemeClr val="tx1"/>
                </a:solidFill>
              </a:rPr>
              <a:t>.</a:t>
            </a:r>
          </a:p>
          <a:p>
            <a:pPr>
              <a:lnSpc>
                <a:spcPct val="150000"/>
              </a:lnSpc>
            </a:pPr>
            <a:r>
              <a:rPr lang="id-ID" sz="2400" dirty="0" smtClean="0">
                <a:solidFill>
                  <a:schemeClr val="tx1"/>
                </a:solidFill>
              </a:rPr>
              <a:t>Akses kapan,</a:t>
            </a:r>
            <a:r>
              <a:rPr lang="en-ID" sz="2400" dirty="0" err="1" smtClean="0">
                <a:solidFill>
                  <a:schemeClr val="tx1"/>
                </a:solidFill>
              </a:rPr>
              <a:t>dan</a:t>
            </a:r>
            <a:r>
              <a:rPr lang="id-ID" sz="2400" dirty="0" smtClean="0">
                <a:solidFill>
                  <a:schemeClr val="tx1"/>
                </a:solidFill>
              </a:rPr>
              <a:t> </a:t>
            </a:r>
            <a:r>
              <a:rPr lang="id-ID" sz="2400" dirty="0">
                <a:solidFill>
                  <a:schemeClr val="tx1"/>
                </a:solidFill>
              </a:rPr>
              <a:t>dari mana saja </a:t>
            </a:r>
            <a:endParaRPr lang="en-ID" sz="2400" dirty="0" smtClean="0">
              <a:solidFill>
                <a:schemeClr val="tx1"/>
              </a:solidFill>
            </a:endParaRPr>
          </a:p>
          <a:p>
            <a:pPr>
              <a:lnSpc>
                <a:spcPct val="150000"/>
              </a:lnSpc>
            </a:pPr>
            <a:r>
              <a:rPr lang="id-ID" sz="2400" dirty="0" smtClean="0">
                <a:solidFill>
                  <a:schemeClr val="tx1"/>
                </a:solidFill>
              </a:rPr>
              <a:t>Kontrol keamanan</a:t>
            </a:r>
            <a:r>
              <a:rPr lang="en-ID" sz="2400" dirty="0" smtClean="0">
                <a:solidFill>
                  <a:schemeClr val="tx1"/>
                </a:solidFill>
              </a:rPr>
              <a:t> yang </a:t>
            </a:r>
            <a:r>
              <a:rPr lang="en-ID" sz="2400" dirty="0" err="1" smtClean="0">
                <a:solidFill>
                  <a:schemeClr val="tx1"/>
                </a:solidFill>
              </a:rPr>
              <a:t>baik</a:t>
            </a:r>
            <a:r>
              <a:rPr lang="en-ID" sz="2400" dirty="0" smtClean="0">
                <a:solidFill>
                  <a:schemeClr val="tx1"/>
                </a:solidFill>
              </a:rPr>
              <a:t> </a:t>
            </a:r>
            <a:endParaRPr lang="en-US" sz="2400" dirty="0">
              <a:solidFill>
                <a:schemeClr val="tx1"/>
              </a:solidFill>
            </a:endParaRPr>
          </a:p>
        </p:txBody>
      </p:sp>
      <p:sp>
        <p:nvSpPr>
          <p:cNvPr id="4" name="Date Placeholder 3"/>
          <p:cNvSpPr>
            <a:spLocks noGrp="1"/>
          </p:cNvSpPr>
          <p:nvPr>
            <p:ph type="dt" sz="half" idx="10"/>
          </p:nvPr>
        </p:nvSpPr>
        <p:spPr/>
        <p:txBody>
          <a:bodyPr/>
          <a:lstStyle/>
          <a:p>
            <a:fld id="{6925427B-54AE-419C-954E-926D36BD695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93</a:t>
            </a:fld>
            <a:endParaRPr lang="id-ID" dirty="0"/>
          </a:p>
        </p:txBody>
      </p:sp>
    </p:spTree>
    <p:extLst>
      <p:ext uri="{BB962C8B-B14F-4D97-AF65-F5344CB8AC3E}">
        <p14:creationId xmlns:p14="http://schemas.microsoft.com/office/powerpoint/2010/main" val="14137161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Relational Database</a:t>
            </a:r>
            <a:br>
              <a:rPr lang="en-US" dirty="0"/>
            </a:br>
            <a:r>
              <a:rPr lang="en-US" dirty="0"/>
              <a:t>Service (RDS) </a:t>
            </a:r>
          </a:p>
        </p:txBody>
      </p:sp>
      <p:sp>
        <p:nvSpPr>
          <p:cNvPr id="4" name="Date Placeholder 3"/>
          <p:cNvSpPr>
            <a:spLocks noGrp="1"/>
          </p:cNvSpPr>
          <p:nvPr>
            <p:ph type="dt" sz="half" idx="10"/>
          </p:nvPr>
        </p:nvSpPr>
        <p:spPr/>
        <p:txBody>
          <a:bodyPr/>
          <a:lstStyle/>
          <a:p>
            <a:fld id="{AD1390C1-8C40-464A-B4A5-14CBCB416533}"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AWS Core Service</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94</a:t>
            </a:fld>
            <a:endParaRPr lang="id-ID" dirty="0"/>
          </a:p>
        </p:txBody>
      </p:sp>
    </p:spTree>
    <p:extLst>
      <p:ext uri="{BB962C8B-B14F-4D97-AF65-F5344CB8AC3E}">
        <p14:creationId xmlns:p14="http://schemas.microsoft.com/office/powerpoint/2010/main" val="172273853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Tantangan dari </a:t>
            </a:r>
            <a:r>
              <a:rPr lang="id-ID" dirty="0" smtClean="0"/>
              <a:t>RelasionalDatabase</a:t>
            </a:r>
            <a:endParaRPr lang="en-US" dirty="0"/>
          </a:p>
        </p:txBody>
      </p:sp>
      <p:sp>
        <p:nvSpPr>
          <p:cNvPr id="3" name="Content Placeholder 2"/>
          <p:cNvSpPr>
            <a:spLocks noGrp="1"/>
          </p:cNvSpPr>
          <p:nvPr>
            <p:ph idx="1"/>
          </p:nvPr>
        </p:nvSpPr>
        <p:spPr/>
        <p:txBody>
          <a:bodyPr anchor="ctr">
            <a:normAutofit/>
          </a:bodyPr>
          <a:lstStyle/>
          <a:p>
            <a:pPr>
              <a:lnSpc>
                <a:spcPct val="150000"/>
              </a:lnSpc>
            </a:pPr>
            <a:r>
              <a:rPr lang="en-US" sz="2400" dirty="0" err="1" smtClean="0">
                <a:solidFill>
                  <a:schemeClr val="tx1"/>
                </a:solidFill>
              </a:rPr>
              <a:t>Pemeliharaan</a:t>
            </a:r>
            <a:r>
              <a:rPr lang="en-US" sz="2400" dirty="0" smtClean="0">
                <a:solidFill>
                  <a:schemeClr val="tx1"/>
                </a:solidFill>
              </a:rPr>
              <a:t> </a:t>
            </a:r>
            <a:r>
              <a:rPr lang="en-US" sz="2400" dirty="0">
                <a:solidFill>
                  <a:schemeClr val="tx1"/>
                </a:solidFill>
              </a:rPr>
              <a:t>server </a:t>
            </a:r>
            <a:r>
              <a:rPr lang="en-US" sz="2400" dirty="0" err="1">
                <a:solidFill>
                  <a:schemeClr val="tx1"/>
                </a:solidFill>
              </a:rPr>
              <a:t>dan</a:t>
            </a:r>
            <a:r>
              <a:rPr lang="en-US" sz="2400" dirty="0">
                <a:solidFill>
                  <a:schemeClr val="tx1"/>
                </a:solidFill>
              </a:rPr>
              <a:t> </a:t>
            </a:r>
            <a:r>
              <a:rPr lang="en-US" sz="2400" dirty="0" err="1" smtClean="0">
                <a:solidFill>
                  <a:schemeClr val="tx1"/>
                </a:solidFill>
              </a:rPr>
              <a:t>tanda</a:t>
            </a:r>
            <a:r>
              <a:rPr lang="en-US" sz="2400" dirty="0" smtClean="0">
                <a:solidFill>
                  <a:schemeClr val="tx1"/>
                </a:solidFill>
              </a:rPr>
              <a:t> </a:t>
            </a:r>
            <a:r>
              <a:rPr lang="en-US" sz="2400" dirty="0" err="1" smtClean="0">
                <a:solidFill>
                  <a:schemeClr val="tx1"/>
                </a:solidFill>
              </a:rPr>
              <a:t>energi</a:t>
            </a:r>
            <a:endParaRPr lang="en-US" sz="2400" dirty="0">
              <a:solidFill>
                <a:schemeClr val="tx1"/>
              </a:solidFill>
            </a:endParaRPr>
          </a:p>
          <a:p>
            <a:pPr>
              <a:lnSpc>
                <a:spcPct val="150000"/>
              </a:lnSpc>
            </a:pPr>
            <a:r>
              <a:rPr lang="en-US" sz="2400" dirty="0" err="1" smtClean="0">
                <a:solidFill>
                  <a:schemeClr val="tx1"/>
                </a:solidFill>
              </a:rPr>
              <a:t>Instalasi</a:t>
            </a:r>
            <a:r>
              <a:rPr lang="en-US" sz="2400" dirty="0" smtClean="0">
                <a:solidFill>
                  <a:schemeClr val="tx1"/>
                </a:solidFill>
              </a:rPr>
              <a:t> </a:t>
            </a:r>
            <a:r>
              <a:rPr lang="en-US" sz="2400" dirty="0" err="1">
                <a:solidFill>
                  <a:schemeClr val="tx1"/>
                </a:solidFill>
              </a:rPr>
              <a:t>dan</a:t>
            </a:r>
            <a:r>
              <a:rPr lang="en-US" sz="2400" dirty="0">
                <a:solidFill>
                  <a:schemeClr val="tx1"/>
                </a:solidFill>
              </a:rPr>
              <a:t> </a:t>
            </a:r>
            <a:r>
              <a:rPr lang="en-US" sz="2400" dirty="0" err="1" smtClean="0">
                <a:solidFill>
                  <a:schemeClr val="tx1"/>
                </a:solidFill>
              </a:rPr>
              <a:t>perangkat</a:t>
            </a:r>
            <a:r>
              <a:rPr lang="en-US" sz="2400" dirty="0" smtClean="0">
                <a:solidFill>
                  <a:schemeClr val="tx1"/>
                </a:solidFill>
              </a:rPr>
              <a:t> </a:t>
            </a:r>
            <a:r>
              <a:rPr lang="en-US" sz="2400" dirty="0" err="1">
                <a:solidFill>
                  <a:schemeClr val="tx1"/>
                </a:solidFill>
              </a:rPr>
              <a:t>lunak</a:t>
            </a:r>
            <a:r>
              <a:rPr lang="en-US" sz="2400" dirty="0">
                <a:solidFill>
                  <a:schemeClr val="tx1"/>
                </a:solidFill>
              </a:rPr>
              <a:t> </a:t>
            </a:r>
            <a:endParaRPr lang="en-US" sz="2400" dirty="0" smtClean="0">
              <a:solidFill>
                <a:schemeClr val="tx1"/>
              </a:solidFill>
            </a:endParaRPr>
          </a:p>
          <a:p>
            <a:pPr>
              <a:lnSpc>
                <a:spcPct val="150000"/>
              </a:lnSpc>
            </a:pPr>
            <a:r>
              <a:rPr lang="en-US" sz="2400" dirty="0" smtClean="0">
                <a:solidFill>
                  <a:schemeClr val="tx1"/>
                </a:solidFill>
              </a:rPr>
              <a:t>Backup </a:t>
            </a:r>
            <a:r>
              <a:rPr lang="en-US" sz="2400" dirty="0">
                <a:solidFill>
                  <a:schemeClr val="tx1"/>
                </a:solidFill>
              </a:rPr>
              <a:t>database </a:t>
            </a:r>
            <a:r>
              <a:rPr lang="en-US" sz="2400" dirty="0" err="1">
                <a:solidFill>
                  <a:schemeClr val="tx1"/>
                </a:solidFill>
              </a:rPr>
              <a:t>dan</a:t>
            </a:r>
            <a:r>
              <a:rPr lang="en-US" sz="2400" dirty="0">
                <a:solidFill>
                  <a:schemeClr val="tx1"/>
                </a:solidFill>
              </a:rPr>
              <a:t> </a:t>
            </a:r>
            <a:r>
              <a:rPr lang="en-US" sz="2400" dirty="0" err="1">
                <a:solidFill>
                  <a:schemeClr val="tx1"/>
                </a:solidFill>
              </a:rPr>
              <a:t>ketersediaan</a:t>
            </a:r>
            <a:r>
              <a:rPr lang="en-US" sz="2400" dirty="0">
                <a:solidFill>
                  <a:schemeClr val="tx1"/>
                </a:solidFill>
              </a:rPr>
              <a:t> </a:t>
            </a:r>
            <a:r>
              <a:rPr lang="en-US" sz="2400" dirty="0" smtClean="0">
                <a:solidFill>
                  <a:schemeClr val="tx1"/>
                </a:solidFill>
              </a:rPr>
              <a:t>yang </a:t>
            </a:r>
            <a:r>
              <a:rPr lang="en-US" sz="2400" dirty="0" err="1" smtClean="0">
                <a:solidFill>
                  <a:schemeClr val="tx1"/>
                </a:solidFill>
              </a:rPr>
              <a:t>tinggi</a:t>
            </a:r>
            <a:endParaRPr lang="en-US" sz="2400" dirty="0" smtClean="0">
              <a:solidFill>
                <a:schemeClr val="tx1"/>
              </a:solidFill>
            </a:endParaRPr>
          </a:p>
          <a:p>
            <a:pPr>
              <a:lnSpc>
                <a:spcPct val="150000"/>
              </a:lnSpc>
            </a:pPr>
            <a:r>
              <a:rPr lang="en-US" sz="2400" dirty="0" smtClean="0">
                <a:solidFill>
                  <a:schemeClr val="tx1"/>
                </a:solidFill>
              </a:rPr>
              <a:t>Batas </a:t>
            </a:r>
            <a:r>
              <a:rPr lang="en-US" sz="2400" dirty="0" err="1">
                <a:solidFill>
                  <a:schemeClr val="tx1"/>
                </a:solidFill>
              </a:rPr>
              <a:t>skalabilitas</a:t>
            </a:r>
            <a:r>
              <a:rPr lang="en-US" sz="2400" dirty="0">
                <a:solidFill>
                  <a:schemeClr val="tx1"/>
                </a:solidFill>
              </a:rPr>
              <a:t> </a:t>
            </a:r>
            <a:r>
              <a:rPr lang="en-US" sz="2400" dirty="0" err="1">
                <a:solidFill>
                  <a:schemeClr val="tx1"/>
                </a:solidFill>
              </a:rPr>
              <a:t>Keamanan</a:t>
            </a:r>
            <a:r>
              <a:rPr lang="en-US" sz="2400" dirty="0">
                <a:solidFill>
                  <a:schemeClr val="tx1"/>
                </a:solidFill>
              </a:rPr>
              <a:t> </a:t>
            </a:r>
            <a:r>
              <a:rPr lang="en-US" sz="2400" dirty="0" smtClean="0">
                <a:solidFill>
                  <a:schemeClr val="tx1"/>
                </a:solidFill>
              </a:rPr>
              <a:t>data, </a:t>
            </a:r>
            <a:r>
              <a:rPr lang="en-US" sz="2400" dirty="0" err="1" smtClean="0">
                <a:solidFill>
                  <a:schemeClr val="tx1"/>
                </a:solidFill>
              </a:rPr>
              <a:t>Instal</a:t>
            </a:r>
            <a:r>
              <a:rPr lang="en-US" sz="2400" dirty="0" smtClean="0">
                <a:solidFill>
                  <a:schemeClr val="tx1"/>
                </a:solidFill>
              </a:rPr>
              <a:t> </a:t>
            </a:r>
            <a:r>
              <a:rPr lang="en-US" sz="2400" dirty="0">
                <a:solidFill>
                  <a:schemeClr val="tx1"/>
                </a:solidFill>
              </a:rPr>
              <a:t>OS </a:t>
            </a:r>
            <a:r>
              <a:rPr lang="en-US" sz="2400" dirty="0" err="1">
                <a:solidFill>
                  <a:schemeClr val="tx1"/>
                </a:solidFill>
              </a:rPr>
              <a:t>dan</a:t>
            </a:r>
            <a:r>
              <a:rPr lang="en-US" sz="2400" dirty="0">
                <a:solidFill>
                  <a:schemeClr val="tx1"/>
                </a:solidFill>
              </a:rPr>
              <a:t> </a:t>
            </a:r>
            <a:r>
              <a:rPr lang="en-US" sz="2400" dirty="0" err="1" smtClean="0">
                <a:solidFill>
                  <a:schemeClr val="tx1"/>
                </a:solidFill>
              </a:rPr>
              <a:t>patc</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11315127-4CB5-4CCA-8E53-F0E50F5AECF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95</a:t>
            </a:fld>
            <a:endParaRPr lang="id-ID" dirty="0"/>
          </a:p>
        </p:txBody>
      </p:sp>
    </p:spTree>
    <p:extLst>
      <p:ext uri="{BB962C8B-B14F-4D97-AF65-F5344CB8AC3E}">
        <p14:creationId xmlns:p14="http://schemas.microsoft.com/office/powerpoint/2010/main" val="160978705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Identifikasi</a:t>
            </a:r>
            <a:r>
              <a:rPr lang="en-US" dirty="0" smtClean="0"/>
              <a:t> Amazon </a:t>
            </a:r>
            <a:r>
              <a:rPr lang="en-US" dirty="0"/>
              <a:t>RDS</a:t>
            </a:r>
          </a:p>
        </p:txBody>
      </p:sp>
      <p:sp>
        <p:nvSpPr>
          <p:cNvPr id="3" name="Content Placeholder 2"/>
          <p:cNvSpPr>
            <a:spLocks noGrp="1"/>
          </p:cNvSpPr>
          <p:nvPr>
            <p:ph idx="1"/>
          </p:nvPr>
        </p:nvSpPr>
        <p:spPr/>
        <p:txBody>
          <a:bodyPr>
            <a:normAutofit/>
          </a:bodyPr>
          <a:lstStyle/>
          <a:p>
            <a:pPr marL="0" indent="0" algn="just">
              <a:lnSpc>
                <a:spcPct val="150000"/>
              </a:lnSpc>
              <a:buNone/>
            </a:pPr>
            <a:r>
              <a:rPr lang="en-US" sz="2400" dirty="0" err="1" smtClean="0">
                <a:solidFill>
                  <a:schemeClr val="tx1"/>
                </a:solidFill>
              </a:rPr>
              <a:t>Layanan</a:t>
            </a:r>
            <a:r>
              <a:rPr lang="en-US" sz="2400" dirty="0" smtClean="0">
                <a:solidFill>
                  <a:schemeClr val="tx1"/>
                </a:solidFill>
              </a:rPr>
              <a:t> </a:t>
            </a:r>
            <a:r>
              <a:rPr lang="en-US" sz="2400" dirty="0">
                <a:solidFill>
                  <a:schemeClr val="tx1"/>
                </a:solidFill>
              </a:rPr>
              <a:t>yang </a:t>
            </a:r>
            <a:r>
              <a:rPr lang="en-US" sz="2400" dirty="0" err="1" smtClean="0">
                <a:solidFill>
                  <a:schemeClr val="tx1"/>
                </a:solidFill>
              </a:rPr>
              <a:t>dikelola</a:t>
            </a:r>
            <a:r>
              <a:rPr lang="en-US" sz="2400" dirty="0" smtClean="0">
                <a:solidFill>
                  <a:schemeClr val="tx1"/>
                </a:solidFill>
              </a:rPr>
              <a:t> </a:t>
            </a:r>
            <a:r>
              <a:rPr lang="en-US" sz="2400" dirty="0" err="1" smtClean="0">
                <a:solidFill>
                  <a:schemeClr val="tx1"/>
                </a:solidFill>
              </a:rPr>
              <a:t>untuk</a:t>
            </a:r>
            <a:r>
              <a:rPr lang="en-US" sz="2400" dirty="0" smtClean="0">
                <a:solidFill>
                  <a:schemeClr val="tx1"/>
                </a:solidFill>
              </a:rPr>
              <a:t> </a:t>
            </a:r>
            <a:r>
              <a:rPr lang="en-US" sz="2400" dirty="0" err="1" smtClean="0">
                <a:solidFill>
                  <a:schemeClr val="tx1"/>
                </a:solidFill>
              </a:rPr>
              <a:t>mengatur</a:t>
            </a:r>
            <a:r>
              <a:rPr lang="en-US" sz="2400" dirty="0" smtClean="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mengoperasikan</a:t>
            </a:r>
            <a:r>
              <a:rPr lang="en-US" sz="2400" dirty="0">
                <a:solidFill>
                  <a:schemeClr val="tx1"/>
                </a:solidFill>
              </a:rPr>
              <a:t> basis data </a:t>
            </a:r>
            <a:r>
              <a:rPr lang="en-US" sz="2400" dirty="0" err="1">
                <a:solidFill>
                  <a:schemeClr val="tx1"/>
                </a:solidFill>
              </a:rPr>
              <a:t>relasional</a:t>
            </a:r>
            <a:r>
              <a:rPr lang="en-US" sz="2400" dirty="0">
                <a:solidFill>
                  <a:schemeClr val="tx1"/>
                </a:solidFill>
              </a:rPr>
              <a:t> di </a:t>
            </a:r>
            <a:r>
              <a:rPr lang="en-US" sz="2400" dirty="0" smtClean="0">
                <a:solidFill>
                  <a:schemeClr val="tx1"/>
                </a:solidFill>
              </a:rPr>
              <a:t>Cloud.</a:t>
            </a:r>
            <a:endParaRPr lang="en-US" sz="1800" dirty="0">
              <a:solidFill>
                <a:schemeClr val="tx1"/>
              </a:solidFill>
            </a:endParaRPr>
          </a:p>
        </p:txBody>
      </p:sp>
      <p:sp>
        <p:nvSpPr>
          <p:cNvPr id="4" name="Date Placeholder 3"/>
          <p:cNvSpPr>
            <a:spLocks noGrp="1"/>
          </p:cNvSpPr>
          <p:nvPr>
            <p:ph type="dt" sz="half" idx="10"/>
          </p:nvPr>
        </p:nvSpPr>
        <p:spPr/>
        <p:txBody>
          <a:bodyPr/>
          <a:lstStyle/>
          <a:p>
            <a:fld id="{BE507146-DD43-4A39-92D9-9D6A6486ACF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96</a:t>
            </a:fld>
            <a:endParaRPr lang="id-ID" dirty="0"/>
          </a:p>
        </p:txBody>
      </p:sp>
      <p:pic>
        <p:nvPicPr>
          <p:cNvPr id="7" name="Picture 6"/>
          <p:cNvPicPr>
            <a:picLocks noChangeAspect="1"/>
          </p:cNvPicPr>
          <p:nvPr/>
        </p:nvPicPr>
        <p:blipFill>
          <a:blip r:embed="rId2"/>
          <a:stretch>
            <a:fillRect/>
          </a:stretch>
        </p:blipFill>
        <p:spPr>
          <a:xfrm>
            <a:off x="918617" y="2877368"/>
            <a:ext cx="7585911" cy="3082900"/>
          </a:xfrm>
          <a:prstGeom prst="rect">
            <a:avLst/>
          </a:prstGeom>
        </p:spPr>
      </p:pic>
    </p:spTree>
    <p:extLst>
      <p:ext uri="{BB962C8B-B14F-4D97-AF65-F5344CB8AC3E}">
        <p14:creationId xmlns:p14="http://schemas.microsoft.com/office/powerpoint/2010/main" val="355381528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Amazon RDS </a:t>
            </a:r>
          </a:p>
        </p:txBody>
      </p:sp>
      <p:sp>
        <p:nvSpPr>
          <p:cNvPr id="3" name="Content Placeholder 2"/>
          <p:cNvSpPr>
            <a:spLocks noGrp="1"/>
          </p:cNvSpPr>
          <p:nvPr>
            <p:ph idx="1"/>
          </p:nvPr>
        </p:nvSpPr>
        <p:spPr/>
        <p:txBody>
          <a:bodyPr anchor="ctr">
            <a:normAutofit lnSpcReduction="10000"/>
          </a:bodyPr>
          <a:lstStyle/>
          <a:p>
            <a:r>
              <a:rPr lang="en-US" sz="2200" dirty="0"/>
              <a:t>Customer manages:</a:t>
            </a:r>
          </a:p>
          <a:p>
            <a:pPr lvl="1">
              <a:buFont typeface="Wingdings" panose="05000000000000000000" pitchFamily="2" charset="2"/>
              <a:buChar char="ü"/>
            </a:pPr>
            <a:r>
              <a:rPr lang="en-US" sz="2200" dirty="0"/>
              <a:t>Application Optimization</a:t>
            </a:r>
          </a:p>
          <a:p>
            <a:pPr lvl="1">
              <a:buFont typeface="Wingdings" panose="05000000000000000000" pitchFamily="2" charset="2"/>
              <a:buChar char="ü"/>
            </a:pPr>
            <a:r>
              <a:rPr lang="en-US" sz="2200" dirty="0"/>
              <a:t>Database schema </a:t>
            </a:r>
          </a:p>
          <a:p>
            <a:pPr lvl="1">
              <a:buFont typeface="Wingdings" panose="05000000000000000000" pitchFamily="2" charset="2"/>
              <a:buChar char="ü"/>
            </a:pPr>
            <a:r>
              <a:rPr lang="en-US" sz="2200" dirty="0"/>
              <a:t>Data</a:t>
            </a:r>
          </a:p>
          <a:p>
            <a:r>
              <a:rPr lang="en-US" sz="2200" dirty="0"/>
              <a:t>AWS manages:</a:t>
            </a:r>
          </a:p>
          <a:p>
            <a:pPr lvl="1">
              <a:buFont typeface="Wingdings" panose="05000000000000000000" pitchFamily="2" charset="2"/>
              <a:buChar char="ü"/>
            </a:pPr>
            <a:r>
              <a:rPr lang="en-US" sz="2200" dirty="0"/>
              <a:t>OS installation and patches</a:t>
            </a:r>
          </a:p>
          <a:p>
            <a:pPr lvl="1">
              <a:buFont typeface="Wingdings" panose="05000000000000000000" pitchFamily="2" charset="2"/>
              <a:buChar char="ü"/>
            </a:pPr>
            <a:r>
              <a:rPr lang="en-US" sz="2200" dirty="0"/>
              <a:t>Database software installation and patches</a:t>
            </a:r>
          </a:p>
          <a:p>
            <a:pPr lvl="1">
              <a:buFont typeface="Wingdings" panose="05000000000000000000" pitchFamily="2" charset="2"/>
              <a:buChar char="ü"/>
            </a:pPr>
            <a:r>
              <a:rPr lang="en-US" sz="2200" dirty="0"/>
              <a:t>Database backups</a:t>
            </a:r>
          </a:p>
          <a:p>
            <a:pPr lvl="1">
              <a:buFont typeface="Wingdings" panose="05000000000000000000" pitchFamily="2" charset="2"/>
              <a:buChar char="ü"/>
            </a:pPr>
            <a:r>
              <a:rPr lang="en-US" sz="2200" dirty="0"/>
              <a:t>High availability</a:t>
            </a:r>
          </a:p>
          <a:p>
            <a:pPr lvl="1">
              <a:buFont typeface="Wingdings" panose="05000000000000000000" pitchFamily="2" charset="2"/>
              <a:buChar char="ü"/>
            </a:pPr>
            <a:r>
              <a:rPr lang="en-US" sz="2200" dirty="0"/>
              <a:t>Scaling</a:t>
            </a:r>
          </a:p>
          <a:p>
            <a:pPr lvl="1">
              <a:buFont typeface="Wingdings" panose="05000000000000000000" pitchFamily="2" charset="2"/>
              <a:buChar char="ü"/>
            </a:pPr>
            <a:r>
              <a:rPr lang="en-US" sz="2200" dirty="0"/>
              <a:t>Power, rack and stack</a:t>
            </a:r>
          </a:p>
          <a:p>
            <a:pPr lvl="1">
              <a:buFont typeface="Wingdings" panose="05000000000000000000" pitchFamily="2" charset="2"/>
              <a:buChar char="ü"/>
            </a:pPr>
            <a:r>
              <a:rPr lang="en-US" sz="2200" dirty="0"/>
              <a:t>Server maintenance </a:t>
            </a:r>
            <a:endParaRPr lang="en-US" dirty="0"/>
          </a:p>
        </p:txBody>
      </p:sp>
      <p:sp>
        <p:nvSpPr>
          <p:cNvPr id="4" name="Date Placeholder 3"/>
          <p:cNvSpPr>
            <a:spLocks noGrp="1"/>
          </p:cNvSpPr>
          <p:nvPr>
            <p:ph type="dt" sz="half" idx="10"/>
          </p:nvPr>
        </p:nvSpPr>
        <p:spPr/>
        <p:txBody>
          <a:bodyPr/>
          <a:lstStyle/>
          <a:p>
            <a:fld id="{99821064-FBE7-4AFD-B277-17DCB224A12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97</a:t>
            </a:fld>
            <a:endParaRPr lang="id-ID" dirty="0"/>
          </a:p>
        </p:txBody>
      </p:sp>
    </p:spTree>
    <p:extLst>
      <p:ext uri="{BB962C8B-B14F-4D97-AF65-F5344CB8AC3E}">
        <p14:creationId xmlns:p14="http://schemas.microsoft.com/office/powerpoint/2010/main" val="29409562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RDS DB Instances </a:t>
            </a:r>
          </a:p>
        </p:txBody>
      </p:sp>
      <p:pic>
        <p:nvPicPr>
          <p:cNvPr id="7" name="Content Placeholder 6"/>
          <p:cNvPicPr>
            <a:picLocks noGrp="1" noChangeAspect="1"/>
          </p:cNvPicPr>
          <p:nvPr>
            <p:ph idx="1"/>
          </p:nvPr>
        </p:nvPicPr>
        <p:blipFill>
          <a:blip r:embed="rId2"/>
          <a:stretch>
            <a:fillRect/>
          </a:stretch>
        </p:blipFill>
        <p:spPr>
          <a:xfrm>
            <a:off x="184150" y="1824772"/>
            <a:ext cx="8815388" cy="3979981"/>
          </a:xfrm>
          <a:prstGeom prst="rect">
            <a:avLst/>
          </a:prstGeom>
        </p:spPr>
      </p:pic>
      <p:sp>
        <p:nvSpPr>
          <p:cNvPr id="4" name="Date Placeholder 3"/>
          <p:cNvSpPr>
            <a:spLocks noGrp="1"/>
          </p:cNvSpPr>
          <p:nvPr>
            <p:ph type="dt" sz="half" idx="10"/>
          </p:nvPr>
        </p:nvSpPr>
        <p:spPr/>
        <p:txBody>
          <a:bodyPr/>
          <a:lstStyle/>
          <a:p>
            <a:fld id="{8905AC03-A61D-4E3A-AB63-3B743946462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98</a:t>
            </a:fld>
            <a:endParaRPr lang="id-ID" dirty="0"/>
          </a:p>
        </p:txBody>
      </p:sp>
    </p:spTree>
    <p:extLst>
      <p:ext uri="{BB962C8B-B14F-4D97-AF65-F5344CB8AC3E}">
        <p14:creationId xmlns:p14="http://schemas.microsoft.com/office/powerpoint/2010/main" val="30234578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Amazon RDS Dalam Virtual Private Cloud</a:t>
            </a:r>
            <a:endParaRPr lang="en-US" dirty="0"/>
          </a:p>
        </p:txBody>
      </p:sp>
      <p:pic>
        <p:nvPicPr>
          <p:cNvPr id="7" name="Content Placeholder 6"/>
          <p:cNvPicPr>
            <a:picLocks noGrp="1" noChangeAspect="1"/>
          </p:cNvPicPr>
          <p:nvPr>
            <p:ph idx="1"/>
          </p:nvPr>
        </p:nvPicPr>
        <p:blipFill>
          <a:blip r:embed="rId2"/>
          <a:stretch>
            <a:fillRect/>
          </a:stretch>
        </p:blipFill>
        <p:spPr>
          <a:xfrm>
            <a:off x="624681" y="1652588"/>
            <a:ext cx="7934325" cy="4324350"/>
          </a:xfrm>
          <a:prstGeom prst="rect">
            <a:avLst/>
          </a:prstGeom>
        </p:spPr>
      </p:pic>
      <p:sp>
        <p:nvSpPr>
          <p:cNvPr id="4" name="Date Placeholder 3"/>
          <p:cNvSpPr>
            <a:spLocks noGrp="1"/>
          </p:cNvSpPr>
          <p:nvPr>
            <p:ph type="dt" sz="half" idx="10"/>
          </p:nvPr>
        </p:nvSpPr>
        <p:spPr/>
        <p:txBody>
          <a:bodyPr/>
          <a:lstStyle/>
          <a:p>
            <a:fld id="{6687763B-E493-411C-AE82-2FE8FB48578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AWS Core Service</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99</a:t>
            </a:fld>
            <a:endParaRPr lang="id-ID" dirty="0"/>
          </a:p>
        </p:txBody>
      </p:sp>
    </p:spTree>
    <p:extLst>
      <p:ext uri="{BB962C8B-B14F-4D97-AF65-F5344CB8AC3E}">
        <p14:creationId xmlns:p14="http://schemas.microsoft.com/office/powerpoint/2010/main" val="3681462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4949</TotalTime>
  <Words>5934</Words>
  <Application>Microsoft Office PowerPoint</Application>
  <PresentationFormat>On-screen Show (4:3)</PresentationFormat>
  <Paragraphs>1062</Paragraphs>
  <Slides>120</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Arial</vt:lpstr>
      <vt:lpstr>Calibri</vt:lpstr>
      <vt:lpstr>Calibri Light</vt:lpstr>
      <vt:lpstr>Courier New</vt:lpstr>
      <vt:lpstr>HP Simplified</vt:lpstr>
      <vt:lpstr>Prestige Elite Std</vt:lpstr>
      <vt:lpstr>Product Sans</vt:lpstr>
      <vt:lpstr>Segoe UI Light</vt:lpstr>
      <vt:lpstr>Wingdings</vt:lpstr>
      <vt:lpstr>Office Theme</vt:lpstr>
      <vt:lpstr>PowerPoint Presentation</vt:lpstr>
      <vt:lpstr>AWS Core Service</vt:lpstr>
      <vt:lpstr>AWS Technology Overview </vt:lpstr>
      <vt:lpstr>Topics</vt:lpstr>
      <vt:lpstr>Topics</vt:lpstr>
      <vt:lpstr>Sertifikasi AWS</vt:lpstr>
      <vt:lpstr>AWS Global Infrastructure </vt:lpstr>
      <vt:lpstr>Katagori Layanan </vt:lpstr>
      <vt:lpstr>Peta Infrastruktur Global AWS</vt:lpstr>
      <vt:lpstr>Infrastruktur Global AWS</vt:lpstr>
      <vt:lpstr>Infrastruktur Global AWS</vt:lpstr>
      <vt:lpstr>Infrastruktur Global AWS</vt:lpstr>
      <vt:lpstr>Infrastruktur Global AWS</vt:lpstr>
      <vt:lpstr>Infrastruktur Global AWS</vt:lpstr>
      <vt:lpstr>Infrastruktur Global AWS</vt:lpstr>
      <vt:lpstr>Infrastruktur Global AWS</vt:lpstr>
      <vt:lpstr>Wilayah dan AZ Infrastruktur Global </vt:lpstr>
      <vt:lpstr>Wilayah dan AZ Infrastruktur Global </vt:lpstr>
      <vt:lpstr>Availability Zones </vt:lpstr>
      <vt:lpstr>Availability Zones</vt:lpstr>
      <vt:lpstr>Tabel Wilayah AWS</vt:lpstr>
      <vt:lpstr>Edge Locations</vt:lpstr>
      <vt:lpstr>Amazon Virtual Private Cloud (VPC) </vt:lpstr>
      <vt:lpstr>Introduction</vt:lpstr>
      <vt:lpstr>Deployment </vt:lpstr>
      <vt:lpstr>Introduction</vt:lpstr>
      <vt:lpstr>Features</vt:lpstr>
      <vt:lpstr>CONTOH</vt:lpstr>
      <vt:lpstr>Contoh </vt:lpstr>
      <vt:lpstr>Keuntungan Amazon VPC</vt:lpstr>
      <vt:lpstr>Beragam Opsi Konektivitas Pada PVC</vt:lpstr>
      <vt:lpstr>Beragam Opsi Konektivitas Pada PVC</vt:lpstr>
      <vt:lpstr>Kesimpulan</vt:lpstr>
      <vt:lpstr>AWS Security Groups </vt:lpstr>
      <vt:lpstr>Manfaat Keamanan AWS </vt:lpstr>
      <vt:lpstr>Platform Keamanan </vt:lpstr>
      <vt:lpstr>Platform Keamanan </vt:lpstr>
      <vt:lpstr>Enkripsi Data </vt:lpstr>
      <vt:lpstr>Inventaris dan Konfigurasi </vt:lpstr>
      <vt:lpstr>Pemantauan Dan Pembuatan LOG</vt:lpstr>
      <vt:lpstr>Identity Dan Akses Kontrol </vt:lpstr>
      <vt:lpstr>Pengujian Penetrasi </vt:lpstr>
      <vt:lpstr>Keamanan AWS</vt:lpstr>
      <vt:lpstr>Keamanan AWS</vt:lpstr>
      <vt:lpstr>Kesimpulan </vt:lpstr>
      <vt:lpstr>Compute Services</vt:lpstr>
      <vt:lpstr>Compute Services</vt:lpstr>
      <vt:lpstr>Compute Services</vt:lpstr>
      <vt:lpstr>Compute Services</vt:lpstr>
      <vt:lpstr>Amazon Elastic Compute Cloud (EC2)  </vt:lpstr>
      <vt:lpstr>Identifikasi  Amazon EC2? </vt:lpstr>
      <vt:lpstr>Pengertian  Amazon EC2? </vt:lpstr>
      <vt:lpstr>Pengertian  Amazon EC2? </vt:lpstr>
      <vt:lpstr>Product Demonstration </vt:lpstr>
      <vt:lpstr>Tipe jenis </vt:lpstr>
      <vt:lpstr>Pilihan Amazon EC2</vt:lpstr>
      <vt:lpstr> Mesin Virtual EC2 yang Didukung oleh Teknologi Intel</vt:lpstr>
      <vt:lpstr>C5: Hitungan  Virtual Machine Yang Dioptimalkan</vt:lpstr>
      <vt:lpstr>M5: Next-Gen General Purpose instance </vt:lpstr>
      <vt:lpstr>Elastic Load Balancing (ELB) </vt:lpstr>
      <vt:lpstr>Identifikasi Elastic Load Balancing </vt:lpstr>
      <vt:lpstr>Fitur Elastic Load Balancing </vt:lpstr>
      <vt:lpstr>Produk Elastic Load Balancing</vt:lpstr>
      <vt:lpstr>Masalah Aplikasi Load Balancer Use</vt:lpstr>
      <vt:lpstr>Kelebihan Load Balancer Use Cases </vt:lpstr>
      <vt:lpstr>Jaringan Load Balancer Use Cases </vt:lpstr>
      <vt:lpstr>Kesimpulan </vt:lpstr>
      <vt:lpstr>Auto Scaling</vt:lpstr>
      <vt:lpstr>Apa itu Auto Scaling ?</vt:lpstr>
      <vt:lpstr>kinerja</vt:lpstr>
      <vt:lpstr>Kapasitas manajemen </vt:lpstr>
      <vt:lpstr>Critical Questions </vt:lpstr>
      <vt:lpstr>Scaling Out and Scaling In </vt:lpstr>
      <vt:lpstr>Bagian Auto Scaling</vt:lpstr>
      <vt:lpstr>Bagian Auto Scaling</vt:lpstr>
      <vt:lpstr>Bagian Auto Scaling</vt:lpstr>
      <vt:lpstr>Komponen Auto Scaling</vt:lpstr>
      <vt:lpstr>Dinamis Auto Scaling </vt:lpstr>
      <vt:lpstr>Alarm Jam Cloud untuk Auto Scaling </vt:lpstr>
      <vt:lpstr>Kesimpulan </vt:lpstr>
      <vt:lpstr>Amazon Elastic Block Store (EBS) </vt:lpstr>
      <vt:lpstr>Identifikasi EBS Volumes </vt:lpstr>
      <vt:lpstr>Identifikasi EBS Volumes </vt:lpstr>
      <vt:lpstr>Amazon EBS</vt:lpstr>
      <vt:lpstr>Kesimpulan </vt:lpstr>
      <vt:lpstr>Amazon Simple Storage Service (S3) </vt:lpstr>
      <vt:lpstr>Amazon S3 </vt:lpstr>
      <vt:lpstr>Memulai dengan S3</vt:lpstr>
      <vt:lpstr>Memulai dengan S3</vt:lpstr>
      <vt:lpstr>Dirancang untuk scaling tanpa batas</vt:lpstr>
      <vt:lpstr>akses data dimana saja </vt:lpstr>
      <vt:lpstr>Common Use Cases </vt:lpstr>
      <vt:lpstr>Kesimpulan </vt:lpstr>
      <vt:lpstr>Amazon Relational Database Service (RDS) </vt:lpstr>
      <vt:lpstr>Tantangan dari RelasionalDatabase</vt:lpstr>
      <vt:lpstr>Identifikasi Amazon RDS</vt:lpstr>
      <vt:lpstr>Amazon RDS </vt:lpstr>
      <vt:lpstr>Amazon RDS DB Instances </vt:lpstr>
      <vt:lpstr>Amazon RDS Dalam Virtual Private Cloud</vt:lpstr>
      <vt:lpstr>Kemampuan yang tinggi dengan  Multi-AZ</vt:lpstr>
      <vt:lpstr>High Availability with Multi-AZ </vt:lpstr>
      <vt:lpstr>Amazon RDS Baca Replika</vt:lpstr>
      <vt:lpstr>Use Cases </vt:lpstr>
      <vt:lpstr>Kesimpulan </vt:lpstr>
      <vt:lpstr>Amazon DynamoDB </vt:lpstr>
      <vt:lpstr>Identifikasi Amazon DynamoDB? </vt:lpstr>
      <vt:lpstr>Common Use Cases </vt:lpstr>
      <vt:lpstr>Partisi</vt:lpstr>
      <vt:lpstr>Item dalam Tabel Harus Memiliki Kunci</vt:lpstr>
      <vt:lpstr>Kesimpulan </vt:lpstr>
      <vt:lpstr>PowerPoint Presentation</vt:lpstr>
      <vt:lpstr>Performance Sistem Cloud Computing</vt:lpstr>
      <vt:lpstr>PowerPoint Presentation</vt:lpstr>
      <vt:lpstr>Beban (Stress) Sistem Cloud Computing</vt:lpstr>
      <vt:lpstr>Beban (Stress) Sistem Cloud Computing</vt:lpstr>
      <vt:lpstr>Beban (Stress) Sistem Cloud Computing</vt:lpstr>
      <vt:lpstr>Beban (Stress) Sistem Cloud Computing</vt:lpstr>
      <vt:lpstr>Resiko Cloud Computing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I Komang Sugiartha</cp:lastModifiedBy>
  <cp:revision>486</cp:revision>
  <dcterms:created xsi:type="dcterms:W3CDTF">2019-04-17T03:34:48Z</dcterms:created>
  <dcterms:modified xsi:type="dcterms:W3CDTF">2019-06-30T09:52:09Z</dcterms:modified>
</cp:coreProperties>
</file>